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services.fas.harvard.edu/admissions-academic-requirements-policies-premed/"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830504524b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830504524b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a189541ad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a189541ad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189541ad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189541ad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a189541ad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a189541ad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189541ad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a189541ad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Leen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189541ad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a189541ad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Maud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5515654ae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5515654ae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Maud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5515654a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5515654a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Maud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a189541ad2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a189541ad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ee9f4362b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ee9f4362b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a189541a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a189541a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Varnel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a3d0d6578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a3d0d6578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800"/>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Dan </a:t>
            </a:r>
            <a:endParaRPr sz="9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The medical school admission requirements (MSAR) advisor report is a PDF made accessible to premed advisors which provides detailed admission policies for medical schools in the US. Due to the unprecedented COVID 19 pandemic, this document has now been made publicly accessible and is updated regularly. (Most helpful for students hoping to matriculate in 2021 but can be useful to start to learn some of the accommodations medical schools have started making due to the disruptions or transitions to remote learning and virtual experiences.)</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a189541ad2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a189541ad2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a:t>
            </a:r>
            <a:endParaRPr/>
          </a:p>
          <a:p>
            <a:pPr indent="0" lvl="0" marL="0" rtl="0" algn="l">
              <a:spcBef>
                <a:spcPts val="0"/>
              </a:spcBef>
              <a:spcAft>
                <a:spcPts val="0"/>
              </a:spcAft>
              <a:buNone/>
            </a:pPr>
            <a:r>
              <a:rPr lang="en"/>
              <a:t>Office of Career Services</a:t>
            </a:r>
            <a:endParaRPr/>
          </a:p>
          <a:p>
            <a:pPr indent="0" lvl="0" marL="0" rtl="0" algn="l">
              <a:spcBef>
                <a:spcPts val="0"/>
              </a:spcBef>
              <a:spcAft>
                <a:spcPts val="0"/>
              </a:spcAft>
              <a:buNone/>
            </a:pPr>
            <a:r>
              <a:rPr lang="en"/>
              <a:t>mid-October MCAT registration opens up for MCAT dates from January through June.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a189541ad2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a189541ad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a189541ad2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a189541ad2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a189541ad2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a189541ad2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a:t>
            </a:r>
            <a:endParaRPr/>
          </a:p>
          <a:p>
            <a:pPr indent="0" lvl="0" marL="0" rtl="0" algn="l">
              <a:spcBef>
                <a:spcPts val="0"/>
              </a:spcBef>
              <a:spcAft>
                <a:spcPts val="0"/>
              </a:spcAft>
              <a:buNone/>
            </a:pPr>
            <a:r>
              <a:rPr lang="en">
                <a:solidFill>
                  <a:schemeClr val="dk1"/>
                </a:solidFill>
              </a:rPr>
              <a:t>Office of Career Services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830504524b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830504524b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a189541ad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a189541ad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Varnel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a189541ad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a189541ad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Varnel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a189541ad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a189541ad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Varnel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189541ad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a189541ad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Varnel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830504524b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830504524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Varnel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a189541ad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a189541ad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https://careerservices.fas.harvard.edu/admissions-academic-requirements-policies-premed/</a:t>
            </a:r>
            <a:endParaRPr/>
          </a:p>
          <a:p>
            <a:pPr indent="0" lvl="0" marL="0" rtl="0" algn="l">
              <a:spcBef>
                <a:spcPts val="0"/>
              </a:spcBef>
              <a:spcAft>
                <a:spcPts val="0"/>
              </a:spcAft>
              <a:buNone/>
            </a:pPr>
            <a:r>
              <a:rPr lang="en"/>
              <a:t>OCS publication Medical School Admissions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Required premedical courses must be taken for a letter grade to be accepted by medical schools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Don’t be disheartened or discouraged from pursuing medicine if your first science grades do not meet your expectations. Medical school admissions committees look favorably on an upward trend in your academic record. That being said, if you have received a C or lower grade in a science course, it is a good idea to make an appointment with an OCS premedical/pre-health adviser, your academic adviser, and/or an adviser at the Academic Resource Center to review your course load, your extracurricular activities, and study strategies as you continue your studies.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189541ad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189541ad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acuityinsights.app/test-prep/" TargetMode="External"/><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publicservice.fas.harvard.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aamc.org/download/349990/data/lettersguidelinesbrochure.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students-residents.aamc.org/applying-medical-school/2022-amcas-updates-and-faqs" TargetMode="External"/><Relationship Id="rId4" Type="http://schemas.openxmlformats.org/officeDocument/2006/relationships/hyperlink" Target="https://www.khanacademy.org/test-prep/mcat" TargetMode="External"/><Relationship Id="rId5" Type="http://schemas.openxmlformats.org/officeDocument/2006/relationships/hyperlink" Target="https://students-residents.aamc.org/medical-school-admission-requirements/medical-school-admission-requirements-reports-applicants-and-advisor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adamshouse.harvard.edu/pre-med-advising"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careerservices.fas.harvard.edu/channels/pre-med-students/" TargetMode="External"/><Relationship Id="rId4" Type="http://schemas.openxmlformats.org/officeDocument/2006/relationships/hyperlink" Target="https://cdn-careerservices.fas.harvard.edu/wp-content/uploads/sites/161/2023/08/premed-courses-and-resources-2023-3.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students-residents.aamc.org/applying-medical-school/applying-medical-school-process/medical-school-admission-requirements/" TargetMode="External"/><Relationship Id="rId4" Type="http://schemas.openxmlformats.org/officeDocument/2006/relationships/hyperlink" Target="http://www.aamc.org/students/amcas" TargetMode="External"/><Relationship Id="rId5" Type="http://schemas.openxmlformats.org/officeDocument/2006/relationships/hyperlink" Target="https://students-residents.aamc.org/applying-medical-school/applying-medical-school-process/fee-assistance-progra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apps.ankiweb.net/" TargetMode="External"/><Relationship Id="rId4" Type="http://schemas.openxmlformats.org/officeDocument/2006/relationships/hyperlink" Target="https://www.uworld.com/collegeprep/mcat/mcat.aspx" TargetMode="External"/><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98050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Adams House </a:t>
            </a:r>
            <a:endParaRPr/>
          </a:p>
          <a:p>
            <a:pPr indent="0" lvl="0" marL="0" rtl="0" algn="ctr">
              <a:spcBef>
                <a:spcPts val="0"/>
              </a:spcBef>
              <a:spcAft>
                <a:spcPts val="0"/>
              </a:spcAft>
              <a:buNone/>
            </a:pPr>
            <a:r>
              <a:rPr lang="en"/>
              <a:t>Fall Pre-Health Meeting</a:t>
            </a:r>
            <a:endParaRPr/>
          </a:p>
        </p:txBody>
      </p:sp>
      <p:sp>
        <p:nvSpPr>
          <p:cNvPr id="55" name="Google Shape;55;p13"/>
          <p:cNvSpPr txBox="1"/>
          <p:nvPr>
            <p:ph idx="1" type="subTitle"/>
          </p:nvPr>
        </p:nvSpPr>
        <p:spPr>
          <a:xfrm>
            <a:off x="311700" y="29153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September 24, 2023</a:t>
            </a:r>
            <a:endParaRPr/>
          </a:p>
        </p:txBody>
      </p:sp>
      <p:pic>
        <p:nvPicPr>
          <p:cNvPr id="56" name="Google Shape;56;p13"/>
          <p:cNvPicPr preferRelativeResize="0"/>
          <p:nvPr/>
        </p:nvPicPr>
        <p:blipFill>
          <a:blip r:embed="rId3">
            <a:alphaModFix/>
          </a:blip>
          <a:stretch>
            <a:fillRect/>
          </a:stretch>
        </p:blipFill>
        <p:spPr>
          <a:xfrm>
            <a:off x="7461750" y="185075"/>
            <a:ext cx="1370550" cy="1370550"/>
          </a:xfrm>
          <a:prstGeom prst="rect">
            <a:avLst/>
          </a:prstGeom>
          <a:noFill/>
          <a:ln>
            <a:noFill/>
          </a:ln>
        </p:spPr>
      </p:pic>
      <p:pic>
        <p:nvPicPr>
          <p:cNvPr id="57" name="Google Shape;57;p13"/>
          <p:cNvPicPr preferRelativeResize="0"/>
          <p:nvPr/>
        </p:nvPicPr>
        <p:blipFill>
          <a:blip r:embed="rId3">
            <a:alphaModFix/>
          </a:blip>
          <a:stretch>
            <a:fillRect/>
          </a:stretch>
        </p:blipFill>
        <p:spPr>
          <a:xfrm>
            <a:off x="311700" y="185075"/>
            <a:ext cx="1370550" cy="1370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Components of a Successful Med School App </a:t>
            </a:r>
            <a:endParaRPr/>
          </a:p>
        </p:txBody>
      </p:sp>
      <p:sp>
        <p:nvSpPr>
          <p:cNvPr id="116" name="Google Shape;116;p22"/>
          <p:cNvSpPr txBox="1"/>
          <p:nvPr>
            <p:ph idx="1" type="body"/>
          </p:nvPr>
        </p:nvSpPr>
        <p:spPr>
          <a:xfrm>
            <a:off x="128900" y="1090538"/>
            <a:ext cx="3411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Situational Judgement Test (SJT)</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III. </a:t>
            </a:r>
            <a:r>
              <a:rPr i="1" lang="en" sz="1200">
                <a:solidFill>
                  <a:schemeClr val="dk1"/>
                </a:solidFill>
                <a:latin typeface="Calibri"/>
                <a:ea typeface="Calibri"/>
                <a:cs typeface="Calibri"/>
                <a:sym typeface="Calibri"/>
              </a:rPr>
              <a:t>AAMC PREview® Professional Readiness Exam</a:t>
            </a:r>
            <a:endParaRPr i="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series of hypothetical scenarios students may encounter in medical school and asks examinees to evaluate the effectiveness of a series of behavioral responses to each scenario.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assess examinees’ understanding of effective pre-professional behavior most relevant for entering medical students.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IV. CASPer </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Computer-based Assessment for Sampling Personal Characteristics.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3"/>
              </a:rPr>
              <a:t>https://acuityinsights.app/test-prep/</a:t>
            </a:r>
            <a:endParaRPr sz="1200">
              <a:solidFill>
                <a:schemeClr val="dk1"/>
              </a:solidFill>
              <a:latin typeface="Calibri"/>
              <a:ea typeface="Calibri"/>
              <a:cs typeface="Calibri"/>
              <a:sym typeface="Calibri"/>
            </a:endParaRPr>
          </a:p>
          <a:p>
            <a:pPr indent="0" lvl="0" marL="91440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latin typeface="Calibri"/>
              <a:ea typeface="Calibri"/>
              <a:cs typeface="Calibri"/>
              <a:sym typeface="Calibri"/>
            </a:endParaRPr>
          </a:p>
          <a:p>
            <a:pPr indent="0" lvl="0" marL="0" rtl="0" algn="l">
              <a:spcBef>
                <a:spcPts val="1600"/>
              </a:spcBef>
              <a:spcAft>
                <a:spcPts val="1600"/>
              </a:spcAft>
              <a:buNone/>
            </a:pPr>
            <a:r>
              <a:t/>
            </a:r>
            <a:endParaRPr/>
          </a:p>
        </p:txBody>
      </p:sp>
      <p:pic>
        <p:nvPicPr>
          <p:cNvPr id="117" name="Google Shape;117;p22"/>
          <p:cNvPicPr preferRelativeResize="0"/>
          <p:nvPr/>
        </p:nvPicPr>
        <p:blipFill>
          <a:blip r:embed="rId4">
            <a:alphaModFix/>
          </a:blip>
          <a:stretch>
            <a:fillRect/>
          </a:stretch>
        </p:blipFill>
        <p:spPr>
          <a:xfrm>
            <a:off x="7172750" y="1017737"/>
            <a:ext cx="1971249" cy="1971249"/>
          </a:xfrm>
          <a:prstGeom prst="rect">
            <a:avLst/>
          </a:prstGeom>
          <a:noFill/>
          <a:ln>
            <a:noFill/>
          </a:ln>
        </p:spPr>
      </p:pic>
      <p:pic>
        <p:nvPicPr>
          <p:cNvPr id="118" name="Google Shape;118;p22"/>
          <p:cNvPicPr preferRelativeResize="0"/>
          <p:nvPr/>
        </p:nvPicPr>
        <p:blipFill rotWithShape="1">
          <a:blip r:embed="rId5">
            <a:alphaModFix/>
          </a:blip>
          <a:srcRect b="0" l="1579" r="-1579" t="0"/>
          <a:stretch/>
        </p:blipFill>
        <p:spPr>
          <a:xfrm>
            <a:off x="3540500" y="1152487"/>
            <a:ext cx="3646299" cy="3292525"/>
          </a:xfrm>
          <a:prstGeom prst="rect">
            <a:avLst/>
          </a:prstGeom>
          <a:noFill/>
          <a:ln>
            <a:noFill/>
          </a:ln>
        </p:spPr>
      </p:pic>
      <p:pic>
        <p:nvPicPr>
          <p:cNvPr id="119" name="Google Shape;119;p22"/>
          <p:cNvPicPr preferRelativeResize="0"/>
          <p:nvPr/>
        </p:nvPicPr>
        <p:blipFill>
          <a:blip r:embed="rId6">
            <a:alphaModFix/>
          </a:blip>
          <a:stretch>
            <a:fillRect/>
          </a:stretch>
        </p:blipFill>
        <p:spPr>
          <a:xfrm>
            <a:off x="608000" y="4095700"/>
            <a:ext cx="2453400" cy="1047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Components of a Successful Med School App </a:t>
            </a:r>
            <a:endParaRPr/>
          </a:p>
        </p:txBody>
      </p:sp>
      <p:sp>
        <p:nvSpPr>
          <p:cNvPr id="125" name="Google Shape;12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III. </a:t>
            </a:r>
            <a:r>
              <a:rPr i="1" lang="en" sz="1200">
                <a:solidFill>
                  <a:schemeClr val="dk1"/>
                </a:solidFill>
                <a:latin typeface="Calibri"/>
                <a:ea typeface="Calibri"/>
                <a:cs typeface="Calibri"/>
                <a:sym typeface="Calibri"/>
              </a:rPr>
              <a:t>Extracurricular Activities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Why do extracurriculars?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startAt="2"/>
            </a:pPr>
            <a:r>
              <a:rPr lang="en" sz="1200">
                <a:solidFill>
                  <a:schemeClr val="dk1"/>
                </a:solidFill>
                <a:latin typeface="Calibri"/>
                <a:ea typeface="Calibri"/>
                <a:cs typeface="Calibri"/>
                <a:sym typeface="Calibri"/>
              </a:rPr>
              <a:t>Public service </a:t>
            </a:r>
            <a:endParaRPr sz="1200">
              <a:solidFill>
                <a:schemeClr val="dk1"/>
              </a:solidFill>
              <a:latin typeface="Calibri"/>
              <a:ea typeface="Calibri"/>
              <a:cs typeface="Calibri"/>
              <a:sym typeface="Calibri"/>
            </a:endParaRPr>
          </a:p>
          <a:p>
            <a:pPr indent="228600" lvl="0" marL="6858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Talk to Adams House public service tutors! </a:t>
            </a:r>
            <a:endParaRPr sz="1200">
              <a:solidFill>
                <a:schemeClr val="dk1"/>
              </a:solidFill>
              <a:latin typeface="Calibri"/>
              <a:ea typeface="Calibri"/>
              <a:cs typeface="Calibri"/>
              <a:sym typeface="Calibri"/>
            </a:endParaRPr>
          </a:p>
          <a:p>
            <a:pPr indent="91440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Public service organizations at Harvard: </a:t>
            </a:r>
            <a:r>
              <a:rPr lang="en" sz="1200" u="sng">
                <a:solidFill>
                  <a:srgbClr val="1155CC"/>
                </a:solidFill>
                <a:latin typeface="Calibri"/>
                <a:ea typeface="Calibri"/>
                <a:cs typeface="Calibri"/>
                <a:sym typeface="Calibri"/>
                <a:hlinkClick r:id="rId3">
                  <a:extLst>
                    <a:ext uri="{A12FA001-AC4F-418D-AE19-62706E023703}">
                      <ahyp:hlinkClr val="tx"/>
                    </a:ext>
                  </a:extLst>
                </a:hlinkClick>
              </a:rPr>
              <a:t>https://publicservice.fas.harvard.edu/</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 Clinical experiences (</a:t>
            </a:r>
            <a:r>
              <a:rPr b="1" lang="en" sz="1200">
                <a:solidFill>
                  <a:schemeClr val="dk1"/>
                </a:solidFill>
                <a:latin typeface="Calibri"/>
                <a:ea typeface="Calibri"/>
                <a:cs typeface="Calibri"/>
                <a:sym typeface="Calibri"/>
              </a:rPr>
              <a:t>critical</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45720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Shadowing at local hospitals: </a:t>
            </a:r>
            <a:r>
              <a:rPr lang="en" sz="1200">
                <a:solidFill>
                  <a:schemeClr val="dk1"/>
                </a:solidFill>
                <a:latin typeface="Calibri"/>
                <a:ea typeface="Calibri"/>
                <a:cs typeface="Calibri"/>
                <a:sym typeface="Calibri"/>
              </a:rPr>
              <a:t>Mt Auburn/ </a:t>
            </a:r>
            <a:r>
              <a:rPr lang="en" sz="1200">
                <a:solidFill>
                  <a:schemeClr val="dk1"/>
                </a:solidFill>
                <a:latin typeface="Calibri"/>
                <a:ea typeface="Calibri"/>
                <a:cs typeface="Calibri"/>
                <a:sym typeface="Calibri"/>
              </a:rPr>
              <a:t>Cambridge Health Alliance</a:t>
            </a:r>
            <a:r>
              <a:rPr lang="en" sz="1200">
                <a:solidFill>
                  <a:schemeClr val="dk1"/>
                </a:solidFill>
                <a:latin typeface="Calibri"/>
                <a:ea typeface="Calibri"/>
                <a:cs typeface="Calibri"/>
                <a:sym typeface="Calibri"/>
              </a:rPr>
              <a:t>, Project HEALTH, </a:t>
            </a:r>
            <a:endParaRPr sz="1200">
              <a:solidFill>
                <a:schemeClr val="dk1"/>
              </a:solidFill>
              <a:latin typeface="Calibri"/>
              <a:ea typeface="Calibri"/>
              <a:cs typeface="Calibri"/>
              <a:sym typeface="Calibri"/>
            </a:endParaRPr>
          </a:p>
          <a:p>
            <a:pPr indent="45720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Volunteering (CrimsonEMS, Crimson Care Collaborative, HCAB)</a:t>
            </a:r>
            <a:endParaRPr sz="1200">
              <a:solidFill>
                <a:schemeClr val="dk1"/>
              </a:solidFill>
              <a:latin typeface="Calibri"/>
              <a:ea typeface="Calibri"/>
              <a:cs typeface="Calibri"/>
              <a:sym typeface="Calibri"/>
            </a:endParaRPr>
          </a:p>
          <a:p>
            <a:pPr indent="45720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Red Cross Disaster Relief</a:t>
            </a:r>
            <a:endParaRPr sz="1200">
              <a:solidFill>
                <a:schemeClr val="dk1"/>
              </a:solidFill>
              <a:latin typeface="Calibri"/>
              <a:ea typeface="Calibri"/>
              <a:cs typeface="Calibri"/>
              <a:sym typeface="Calibri"/>
            </a:endParaRPr>
          </a:p>
          <a:p>
            <a:pPr indent="45720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Senior NRTs </a:t>
            </a:r>
            <a:endParaRPr sz="1200">
              <a:solidFill>
                <a:schemeClr val="dk1"/>
              </a:solidFill>
              <a:latin typeface="Calibri"/>
              <a:ea typeface="Calibri"/>
              <a:cs typeface="Calibri"/>
              <a:sym typeface="Calibri"/>
            </a:endParaRPr>
          </a:p>
          <a:p>
            <a:pPr indent="45720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Crimson Care Collaborative (CCC) at HMS</a:t>
            </a:r>
            <a:endParaRPr sz="1200">
              <a:solidFill>
                <a:schemeClr val="dk1"/>
              </a:solidFill>
              <a:latin typeface="Calibri"/>
              <a:ea typeface="Calibri"/>
              <a:cs typeface="Calibri"/>
              <a:sym typeface="Calibri"/>
            </a:endParaRPr>
          </a:p>
          <a:p>
            <a:pPr indent="45720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Harvard College Alzheimer’s Buddies</a:t>
            </a:r>
            <a:endParaRPr sz="12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 Athletics/ Music/ Other </a:t>
            </a:r>
            <a:endParaRPr sz="1200">
              <a:solidFill>
                <a:schemeClr val="dk1"/>
              </a:solidFill>
              <a:latin typeface="Calibri"/>
              <a:ea typeface="Calibri"/>
              <a:cs typeface="Calibri"/>
              <a:sym typeface="Calibri"/>
            </a:endParaRPr>
          </a:p>
          <a:p>
            <a:pPr indent="457200" lvl="0" marL="0" rtl="0" algn="l">
              <a:spcBef>
                <a:spcPts val="0"/>
              </a:spcBef>
              <a:spcAft>
                <a:spcPts val="0"/>
              </a:spcAft>
              <a:buNone/>
            </a:pPr>
            <a:r>
              <a:rPr lang="en" sz="1200">
                <a:solidFill>
                  <a:schemeClr val="dk1"/>
                </a:solidFill>
                <a:latin typeface="Calibri"/>
                <a:ea typeface="Calibri"/>
                <a:cs typeface="Calibri"/>
                <a:sym typeface="Calibri"/>
              </a:rPr>
              <a:t>e. Leadership positions  </a:t>
            </a:r>
            <a:endParaRPr sz="1200">
              <a:solidFill>
                <a:schemeClr val="dk1"/>
              </a:solidFill>
              <a:latin typeface="Calibri"/>
              <a:ea typeface="Calibri"/>
              <a:cs typeface="Calibri"/>
              <a:sym typeface="Calibri"/>
            </a:endParaRPr>
          </a:p>
          <a:p>
            <a:pPr indent="0" lvl="0" marL="0" rtl="0" algn="l">
              <a:spcBef>
                <a:spcPts val="0"/>
              </a:spcBef>
              <a:spcAft>
                <a:spcPts val="1600"/>
              </a:spcAft>
              <a:buNone/>
            </a:pPr>
            <a:r>
              <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Components of a Successful Med School App </a:t>
            </a:r>
            <a:endParaRPr/>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IV. </a:t>
            </a:r>
            <a:r>
              <a:rPr i="1" lang="en" sz="1200">
                <a:solidFill>
                  <a:schemeClr val="dk1"/>
                </a:solidFill>
                <a:latin typeface="Calibri"/>
                <a:ea typeface="Calibri"/>
                <a:cs typeface="Calibri"/>
                <a:sym typeface="Calibri"/>
              </a:rPr>
              <a:t>Sustained scholarly project</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Medically-oriented research </a:t>
            </a:r>
            <a:endParaRPr sz="1200">
              <a:solidFill>
                <a:schemeClr val="dk1"/>
              </a:solidFill>
              <a:latin typeface="Calibri"/>
              <a:ea typeface="Calibri"/>
              <a:cs typeface="Calibri"/>
              <a:sym typeface="Calibri"/>
            </a:endParaRPr>
          </a:p>
          <a:p>
            <a:pPr indent="-304800" lvl="0" marL="1028700" rtl="0" algn="l">
              <a:spcBef>
                <a:spcPts val="0"/>
              </a:spcBef>
              <a:spcAft>
                <a:spcPts val="0"/>
              </a:spcAft>
              <a:buClr>
                <a:schemeClr val="dk1"/>
              </a:buClr>
              <a:buSzPts val="1200"/>
              <a:buFont typeface="Calibri"/>
              <a:buAutoNum type="romanLcPeriod"/>
            </a:pPr>
            <a:r>
              <a:rPr lang="en" sz="1200">
                <a:solidFill>
                  <a:schemeClr val="dk1"/>
                </a:solidFill>
                <a:latin typeface="Calibri"/>
                <a:ea typeface="Calibri"/>
                <a:cs typeface="Calibri"/>
                <a:sym typeface="Calibri"/>
              </a:rPr>
              <a:t>Importance of basic science or clinical research, NOT a requirement! </a:t>
            </a:r>
            <a:endParaRPr sz="1200">
              <a:solidFill>
                <a:schemeClr val="dk1"/>
              </a:solidFill>
              <a:latin typeface="Calibri"/>
              <a:ea typeface="Calibri"/>
              <a:cs typeface="Calibri"/>
              <a:sym typeface="Calibri"/>
            </a:endParaRPr>
          </a:p>
          <a:p>
            <a:pPr indent="-304800" lvl="0" marL="1028700" rtl="0" algn="l">
              <a:spcBef>
                <a:spcPts val="0"/>
              </a:spcBef>
              <a:spcAft>
                <a:spcPts val="0"/>
              </a:spcAft>
              <a:buClr>
                <a:schemeClr val="dk1"/>
              </a:buClr>
              <a:buSzPts val="1200"/>
              <a:buFont typeface="Calibri"/>
              <a:buAutoNum type="romanLcPeriod" startAt="2"/>
            </a:pPr>
            <a:r>
              <a:rPr lang="en" sz="1200">
                <a:solidFill>
                  <a:schemeClr val="dk1"/>
                </a:solidFill>
                <a:latin typeface="Calibri"/>
                <a:ea typeface="Calibri"/>
                <a:cs typeface="Calibri"/>
                <a:sym typeface="Calibri"/>
              </a:rPr>
              <a:t>Selecting a laboratory to work in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startAt="2"/>
            </a:pPr>
            <a:r>
              <a:rPr lang="en" sz="1200">
                <a:solidFill>
                  <a:schemeClr val="dk1"/>
                </a:solidFill>
                <a:latin typeface="Calibri"/>
                <a:ea typeface="Calibri"/>
                <a:cs typeface="Calibri"/>
                <a:sym typeface="Calibri"/>
              </a:rPr>
              <a:t>Duration of research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startAt="3"/>
            </a:pPr>
            <a:r>
              <a:rPr lang="en" sz="1200">
                <a:solidFill>
                  <a:schemeClr val="dk1"/>
                </a:solidFill>
                <a:latin typeface="Calibri"/>
                <a:ea typeface="Calibri"/>
                <a:cs typeface="Calibri"/>
                <a:sym typeface="Calibri"/>
              </a:rPr>
              <a:t>Relationship with professor or doctor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startAt="4"/>
            </a:pPr>
            <a:r>
              <a:rPr lang="en" sz="1200">
                <a:solidFill>
                  <a:schemeClr val="dk1"/>
                </a:solidFill>
                <a:latin typeface="Calibri"/>
                <a:ea typeface="Calibri"/>
                <a:cs typeface="Calibri"/>
                <a:sym typeface="Calibri"/>
              </a:rPr>
              <a:t>Research credit/funding opportunities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startAt="5"/>
            </a:pPr>
            <a:r>
              <a:rPr lang="en" sz="1200">
                <a:solidFill>
                  <a:schemeClr val="dk1"/>
                </a:solidFill>
                <a:latin typeface="Calibri"/>
                <a:ea typeface="Calibri"/>
                <a:cs typeface="Calibri"/>
                <a:sym typeface="Calibri"/>
              </a:rPr>
              <a:t>Senior Honors Thesis (in any field!)</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Components of a Successful Med School App </a:t>
            </a:r>
            <a:endParaRPr/>
          </a:p>
        </p:txBody>
      </p:sp>
      <p:sp>
        <p:nvSpPr>
          <p:cNvPr id="137" name="Google Shape;137;p25"/>
          <p:cNvSpPr txBox="1"/>
          <p:nvPr>
            <p:ph idx="1" type="body"/>
          </p:nvPr>
        </p:nvSpPr>
        <p:spPr>
          <a:xfrm>
            <a:off x="311688" y="1113189"/>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V. </a:t>
            </a:r>
            <a:r>
              <a:rPr i="1" lang="en" sz="1200">
                <a:solidFill>
                  <a:schemeClr val="dk1"/>
                </a:solidFill>
                <a:latin typeface="Calibri"/>
                <a:ea typeface="Calibri"/>
                <a:cs typeface="Calibri"/>
                <a:sym typeface="Calibri"/>
              </a:rPr>
              <a:t>Recommendations</a:t>
            </a:r>
            <a:r>
              <a:rPr lang="en" sz="1200">
                <a:solidFill>
                  <a:schemeClr val="dk1"/>
                </a:solidFill>
                <a:latin typeface="Calibri"/>
                <a:ea typeface="Calibri"/>
                <a:cs typeface="Calibri"/>
                <a:sym typeface="Calibri"/>
              </a:rPr>
              <a:t> – </a:t>
            </a:r>
            <a:r>
              <a:rPr b="1" lang="en" sz="1200">
                <a:solidFill>
                  <a:schemeClr val="dk1"/>
                </a:solidFill>
                <a:latin typeface="Calibri"/>
                <a:ea typeface="Calibri"/>
                <a:cs typeface="Calibri"/>
                <a:sym typeface="Calibri"/>
              </a:rPr>
              <a:t>Work on building a relationship with a faculty during both science and humanities courses. </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Get t</a:t>
            </a:r>
            <a:r>
              <a:rPr lang="en" sz="1200">
                <a:solidFill>
                  <a:schemeClr val="dk1"/>
                </a:solidFill>
                <a:latin typeface="Calibri"/>
                <a:ea typeface="Calibri"/>
                <a:cs typeface="Calibri"/>
                <a:sym typeface="Calibri"/>
              </a:rPr>
              <a:t>o know your teaching fellow/professor-&gt; go to office hours, participate in discussions etc.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b="1" lang="en" sz="1200" u="sng">
                <a:solidFill>
                  <a:schemeClr val="dk1"/>
                </a:solidFill>
                <a:latin typeface="Calibri"/>
                <a:ea typeface="Calibri"/>
                <a:cs typeface="Calibri"/>
                <a:sym typeface="Calibri"/>
              </a:rPr>
              <a:t>Do not procrastinate</a:t>
            </a:r>
            <a:r>
              <a:rPr b="1" lang="en" sz="1200">
                <a:solidFill>
                  <a:schemeClr val="dk1"/>
                </a:solidFill>
                <a:latin typeface="Calibri"/>
                <a:ea typeface="Calibri"/>
                <a:cs typeface="Calibri"/>
                <a:sym typeface="Calibri"/>
              </a:rPr>
              <a:t>,</a:t>
            </a:r>
            <a:r>
              <a:rPr lang="en" sz="1200">
                <a:solidFill>
                  <a:schemeClr val="dk1"/>
                </a:solidFill>
                <a:latin typeface="Calibri"/>
                <a:ea typeface="Calibri"/>
                <a:cs typeface="Calibri"/>
                <a:sym typeface="Calibri"/>
              </a:rPr>
              <a:t> and </a:t>
            </a:r>
            <a:r>
              <a:rPr lang="en" sz="1200">
                <a:solidFill>
                  <a:schemeClr val="dk1"/>
                </a:solidFill>
                <a:latin typeface="Calibri"/>
                <a:ea typeface="Calibri"/>
                <a:cs typeface="Calibri"/>
                <a:sym typeface="Calibri"/>
              </a:rPr>
              <a:t>ask while they will remember you </a:t>
            </a:r>
            <a:endParaRPr sz="1200">
              <a:solidFill>
                <a:schemeClr val="dk1"/>
              </a:solidFill>
              <a:latin typeface="Calibri"/>
              <a:ea typeface="Calibri"/>
              <a:cs typeface="Calibri"/>
              <a:sym typeface="Calibri"/>
            </a:endParaRPr>
          </a:p>
          <a:p>
            <a:pPr indent="0" lvl="0" marL="914400" rtl="0" algn="l">
              <a:spcBef>
                <a:spcPts val="0"/>
              </a:spcBef>
              <a:spcAft>
                <a:spcPts val="0"/>
              </a:spcAft>
              <a:buNone/>
            </a:pPr>
            <a:r>
              <a:rPr lang="en" sz="1200">
                <a:solidFill>
                  <a:schemeClr val="dk1"/>
                </a:solidFill>
                <a:latin typeface="Calibri"/>
                <a:ea typeface="Calibri"/>
                <a:cs typeface="Calibri"/>
                <a:sym typeface="Calibri"/>
              </a:rPr>
              <a:t>It is often good to ask the faculty shortly after the class ends whether they might want to write a recommendation for you. You can then follow up with them when you do start the application cycle</a:t>
            </a:r>
            <a:endParaRPr sz="1200">
              <a:solidFill>
                <a:schemeClr val="dk1"/>
              </a:solidFill>
              <a:latin typeface="Calibri"/>
              <a:ea typeface="Calibri"/>
              <a:cs typeface="Calibri"/>
              <a:sym typeface="Calibri"/>
            </a:endParaRPr>
          </a:p>
          <a:p>
            <a:pPr indent="0" lvl="0" marL="914400" rtl="0" algn="l">
              <a:spcBef>
                <a:spcPts val="0"/>
              </a:spcBef>
              <a:spcAft>
                <a:spcPts val="0"/>
              </a:spcAft>
              <a:buNone/>
            </a:pPr>
            <a:r>
              <a:rPr b="1" lang="en" sz="1200">
                <a:solidFill>
                  <a:schemeClr val="dk1"/>
                </a:solidFill>
                <a:latin typeface="Times New Roman"/>
                <a:ea typeface="Times New Roman"/>
                <a:cs typeface="Times New Roman"/>
                <a:sym typeface="Times New Roman"/>
              </a:rPr>
              <a:t>Ask EARLY - Important to not wait until the last minute!</a:t>
            </a:r>
            <a:endParaRPr b="1" sz="1200">
              <a:solidFill>
                <a:schemeClr val="dk1"/>
              </a:solidFill>
              <a:latin typeface="Times New Roman"/>
              <a:ea typeface="Times New Roman"/>
              <a:cs typeface="Times New Roman"/>
              <a:sym typeface="Times New Roman"/>
            </a:endParaRPr>
          </a:p>
          <a:p>
            <a:pPr indent="0" lvl="0" marL="914400" rtl="0" algn="l">
              <a:spcBef>
                <a:spcPts val="0"/>
              </a:spcBef>
              <a:spcAft>
                <a:spcPts val="0"/>
              </a:spcAft>
              <a:buNone/>
            </a:pPr>
            <a:r>
              <a:rPr b="1" lang="en" sz="1200">
                <a:solidFill>
                  <a:schemeClr val="dk1"/>
                </a:solidFill>
                <a:latin typeface="Times New Roman"/>
                <a:ea typeface="Times New Roman"/>
                <a:cs typeface="Times New Roman"/>
                <a:sym typeface="Times New Roman"/>
              </a:rPr>
              <a:t>Ask for one each semester</a:t>
            </a:r>
            <a:endParaRPr b="1" sz="1200">
              <a:solidFill>
                <a:schemeClr val="dk1"/>
              </a:solidFill>
              <a:latin typeface="Times New Roman"/>
              <a:ea typeface="Times New Roman"/>
              <a:cs typeface="Times New Roman"/>
              <a:sym typeface="Times New Roman"/>
            </a:endParaRPr>
          </a:p>
          <a:p>
            <a:pPr indent="-304800" lvl="0" marL="457200" rtl="0" algn="l">
              <a:spcBef>
                <a:spcPts val="12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Explicitly ask if they can write a </a:t>
            </a:r>
            <a:r>
              <a:rPr b="1" lang="en" sz="1200">
                <a:solidFill>
                  <a:schemeClr val="dk1"/>
                </a:solidFill>
                <a:latin typeface="Calibri"/>
                <a:ea typeface="Calibri"/>
                <a:cs typeface="Calibri"/>
                <a:sym typeface="Calibri"/>
              </a:rPr>
              <a:t>STRONG </a:t>
            </a:r>
            <a:r>
              <a:rPr lang="en" sz="1200">
                <a:solidFill>
                  <a:schemeClr val="dk1"/>
                </a:solidFill>
                <a:latin typeface="Calibri"/>
                <a:ea typeface="Calibri"/>
                <a:cs typeface="Calibri"/>
                <a:sym typeface="Calibri"/>
              </a:rPr>
              <a:t>letter of recommendation </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Asking for a letter can be done in-person or by email. Both strategies have advantages. In-person adds a nice personal touch and by email allows a prof or TF to make an excuse if they don’t have time or don’t feel like they can write a </a:t>
            </a:r>
            <a:r>
              <a:rPr b="1" lang="en" sz="1200">
                <a:solidFill>
                  <a:schemeClr val="dk1"/>
                </a:solidFill>
                <a:latin typeface="Calibri"/>
                <a:ea typeface="Calibri"/>
                <a:cs typeface="Calibri"/>
                <a:sym typeface="Calibri"/>
              </a:rPr>
              <a:t>STRONG</a:t>
            </a:r>
            <a:r>
              <a:rPr lang="en" sz="1200">
                <a:solidFill>
                  <a:schemeClr val="dk1"/>
                </a:solidFill>
                <a:latin typeface="Calibri"/>
                <a:ea typeface="Calibri"/>
                <a:cs typeface="Calibri"/>
                <a:sym typeface="Calibri"/>
              </a:rPr>
              <a:t> letter of recommendation </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If teaching fellow is writing, highly recommend that professor co-signs.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startAt="5"/>
            </a:pPr>
            <a:r>
              <a:rPr lang="en" sz="1200">
                <a:solidFill>
                  <a:schemeClr val="dk1"/>
                </a:solidFill>
                <a:latin typeface="Calibri"/>
                <a:ea typeface="Calibri"/>
                <a:cs typeface="Calibri"/>
                <a:sym typeface="Calibri"/>
              </a:rPr>
              <a:t>Timeline -&gt; </a:t>
            </a:r>
            <a:r>
              <a:rPr b="1" lang="en" sz="1200">
                <a:solidFill>
                  <a:schemeClr val="dk1"/>
                </a:solidFill>
                <a:latin typeface="Calibri"/>
                <a:ea typeface="Calibri"/>
                <a:cs typeface="Calibri"/>
                <a:sym typeface="Calibri"/>
              </a:rPr>
              <a:t> ask and provide instructions several months ahead of time → i.e. by March at the latest </a:t>
            </a:r>
            <a:endParaRPr sz="12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Components of a Successful Med School App </a:t>
            </a:r>
            <a:endParaRPr/>
          </a:p>
        </p:txBody>
      </p:sp>
      <p:sp>
        <p:nvSpPr>
          <p:cNvPr id="143" name="Google Shape;143;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V. </a:t>
            </a:r>
            <a:r>
              <a:rPr i="1" lang="en" sz="1200">
                <a:solidFill>
                  <a:schemeClr val="dk1"/>
                </a:solidFill>
                <a:latin typeface="Calibri"/>
                <a:ea typeface="Calibri"/>
                <a:cs typeface="Calibri"/>
                <a:sym typeface="Calibri"/>
              </a:rPr>
              <a:t>Recommendations (continued) </a:t>
            </a:r>
            <a:r>
              <a:rPr b="1" i="1" lang="en" sz="1200">
                <a:solidFill>
                  <a:schemeClr val="dk1"/>
                </a:solidFill>
                <a:latin typeface="Calibri"/>
                <a:ea typeface="Calibri"/>
                <a:cs typeface="Calibri"/>
                <a:sym typeface="Calibri"/>
              </a:rPr>
              <a:t>Make a “Packet” for Your Letter Writers</a:t>
            </a:r>
            <a:endParaRPr b="1"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startAt="6"/>
            </a:pPr>
            <a:r>
              <a:rPr lang="en" sz="1200">
                <a:solidFill>
                  <a:schemeClr val="dk1"/>
                </a:solidFill>
                <a:latin typeface="Calibri"/>
                <a:ea typeface="Calibri"/>
                <a:cs typeface="Calibri"/>
                <a:sym typeface="Calibri"/>
              </a:rPr>
              <a:t>Info to give a letter writer: </a:t>
            </a:r>
            <a:endParaRPr sz="1200">
              <a:solidFill>
                <a:schemeClr val="dk1"/>
              </a:solidFill>
              <a:latin typeface="Calibri"/>
              <a:ea typeface="Calibri"/>
              <a:cs typeface="Calibri"/>
              <a:sym typeface="Calibri"/>
            </a:endParaRPr>
          </a:p>
          <a:p>
            <a:pPr indent="-304800" lvl="0" marL="11430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A cover letter (or explanation for interest in medicine) and CV/Resume </a:t>
            </a:r>
            <a:endParaRPr sz="1200">
              <a:solidFill>
                <a:schemeClr val="dk1"/>
              </a:solidFill>
              <a:latin typeface="Calibri"/>
              <a:ea typeface="Calibri"/>
              <a:cs typeface="Calibri"/>
              <a:sym typeface="Calibri"/>
            </a:endParaRPr>
          </a:p>
          <a:p>
            <a:pPr indent="-304800" lvl="0" marL="1143000" rtl="0" algn="l">
              <a:spcBef>
                <a:spcPts val="0"/>
              </a:spcBef>
              <a:spcAft>
                <a:spcPts val="0"/>
              </a:spcAft>
              <a:buClr>
                <a:schemeClr val="dk1"/>
              </a:buClr>
              <a:buSzPts val="1200"/>
              <a:buFont typeface="Calibri"/>
              <a:buAutoNum type="alphaLcPeriod" startAt="2"/>
            </a:pPr>
            <a:r>
              <a:rPr lang="en" sz="1200">
                <a:solidFill>
                  <a:schemeClr val="dk1"/>
                </a:solidFill>
                <a:latin typeface="Calibri"/>
                <a:ea typeface="Calibri"/>
                <a:cs typeface="Calibri"/>
                <a:sym typeface="Calibri"/>
              </a:rPr>
              <a:t>A waiver form (house form) </a:t>
            </a:r>
            <a:endParaRPr sz="1200">
              <a:solidFill>
                <a:schemeClr val="dk1"/>
              </a:solidFill>
              <a:latin typeface="Calibri"/>
              <a:ea typeface="Calibri"/>
              <a:cs typeface="Calibri"/>
              <a:sym typeface="Calibri"/>
            </a:endParaRPr>
          </a:p>
          <a:p>
            <a:pPr indent="-304800" lvl="0" marL="1143000" rtl="0" algn="l">
              <a:spcBef>
                <a:spcPts val="0"/>
              </a:spcBef>
              <a:spcAft>
                <a:spcPts val="0"/>
              </a:spcAft>
              <a:buClr>
                <a:schemeClr val="dk1"/>
              </a:buClr>
              <a:buSzPts val="1200"/>
              <a:buFont typeface="Calibri"/>
              <a:buAutoNum type="alphaLcPeriod" startAt="3"/>
            </a:pPr>
            <a:r>
              <a:rPr lang="en" sz="1200" u="sng">
                <a:solidFill>
                  <a:srgbClr val="1155CC"/>
                </a:solidFill>
                <a:latin typeface="Calibri"/>
                <a:ea typeface="Calibri"/>
                <a:cs typeface="Calibri"/>
                <a:sym typeface="Calibri"/>
                <a:hlinkClick r:id="rId3">
                  <a:extLst>
                    <a:ext uri="{A12FA001-AC4F-418D-AE19-62706E023703}">
                      <ahyp:hlinkClr val="tx"/>
                    </a:ext>
                  </a:extLst>
                </a:hlinkClick>
              </a:rPr>
              <a:t>AAMC Guide to Letter Writers </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1143000" rtl="0" algn="l">
              <a:spcBef>
                <a:spcPts val="0"/>
              </a:spcBef>
              <a:spcAft>
                <a:spcPts val="0"/>
              </a:spcAft>
              <a:buClr>
                <a:schemeClr val="dk1"/>
              </a:buClr>
              <a:buSzPts val="1200"/>
              <a:buFont typeface="Calibri"/>
              <a:buAutoNum type="alphaLcPeriod" startAt="4"/>
            </a:pPr>
            <a:r>
              <a:rPr lang="en" sz="1200">
                <a:solidFill>
                  <a:schemeClr val="dk1"/>
                </a:solidFill>
                <a:latin typeface="Calibri"/>
                <a:ea typeface="Calibri"/>
                <a:cs typeface="Calibri"/>
                <a:sym typeface="Calibri"/>
              </a:rPr>
              <a:t>Guidelines (OCS) for writing a pre-med letter </a:t>
            </a:r>
            <a:endParaRPr sz="1200">
              <a:solidFill>
                <a:schemeClr val="dk1"/>
              </a:solidFill>
              <a:latin typeface="Calibri"/>
              <a:ea typeface="Calibri"/>
              <a:cs typeface="Calibri"/>
              <a:sym typeface="Calibri"/>
            </a:endParaRPr>
          </a:p>
          <a:p>
            <a:pPr indent="-304800" lvl="0" marL="1143000" rtl="0" algn="l">
              <a:spcBef>
                <a:spcPts val="0"/>
              </a:spcBef>
              <a:spcAft>
                <a:spcPts val="0"/>
              </a:spcAft>
              <a:buClr>
                <a:schemeClr val="dk1"/>
              </a:buClr>
              <a:buSzPts val="1200"/>
              <a:buFont typeface="Times New Roman"/>
              <a:buAutoNum type="alphaLcPeriod" startAt="5"/>
            </a:pPr>
            <a:r>
              <a:rPr lang="en" sz="1200">
                <a:solidFill>
                  <a:schemeClr val="dk1"/>
                </a:solidFill>
                <a:latin typeface="Calibri"/>
                <a:ea typeface="Calibri"/>
                <a:cs typeface="Calibri"/>
                <a:sym typeface="Calibri"/>
              </a:rPr>
              <a:t>The format of the letter: Ask that the letter be written on </a:t>
            </a:r>
            <a:r>
              <a:rPr b="1" lang="en" sz="1200">
                <a:solidFill>
                  <a:schemeClr val="dk1"/>
                </a:solidFill>
                <a:latin typeface="Calibri"/>
                <a:ea typeface="Calibri"/>
                <a:cs typeface="Calibri"/>
                <a:sym typeface="Calibri"/>
              </a:rPr>
              <a:t>official letterhead</a:t>
            </a:r>
            <a:r>
              <a:rPr lang="en" sz="1200">
                <a:solidFill>
                  <a:schemeClr val="dk1"/>
                </a:solidFill>
                <a:latin typeface="Calibri"/>
                <a:ea typeface="Calibri"/>
                <a:cs typeface="Calibri"/>
                <a:sym typeface="Calibri"/>
              </a:rPr>
              <a:t> with a </a:t>
            </a:r>
            <a:r>
              <a:rPr b="1" lang="en" sz="1200">
                <a:solidFill>
                  <a:schemeClr val="dk1"/>
                </a:solidFill>
                <a:latin typeface="Calibri"/>
                <a:ea typeface="Calibri"/>
                <a:cs typeface="Calibri"/>
                <a:sym typeface="Calibri"/>
              </a:rPr>
              <a:t>signature</a:t>
            </a:r>
            <a:r>
              <a:rPr lang="en" sz="1200">
                <a:solidFill>
                  <a:schemeClr val="dk1"/>
                </a:solidFill>
                <a:latin typeface="Calibri"/>
                <a:ea typeface="Calibri"/>
                <a:cs typeface="Calibri"/>
                <a:sym typeface="Calibri"/>
              </a:rPr>
              <a:t> included at the end. </a:t>
            </a:r>
            <a:endParaRPr sz="1200">
              <a:solidFill>
                <a:schemeClr val="dk1"/>
              </a:solidFill>
              <a:latin typeface="Calibri"/>
              <a:ea typeface="Calibri"/>
              <a:cs typeface="Calibri"/>
              <a:sym typeface="Calibri"/>
            </a:endParaRPr>
          </a:p>
          <a:p>
            <a:pPr indent="-304800" lvl="0" marL="1143000" rtl="0" algn="l">
              <a:spcBef>
                <a:spcPts val="0"/>
              </a:spcBef>
              <a:spcAft>
                <a:spcPts val="0"/>
              </a:spcAft>
              <a:buClr>
                <a:schemeClr val="dk1"/>
              </a:buClr>
              <a:buSzPts val="1200"/>
              <a:buFont typeface="Times New Roman"/>
              <a:buAutoNum type="alphaLcPeriod" startAt="6"/>
            </a:pPr>
            <a:r>
              <a:rPr lang="en" sz="1200">
                <a:solidFill>
                  <a:schemeClr val="dk1"/>
                </a:solidFill>
                <a:latin typeface="Calibri"/>
                <a:ea typeface="Calibri"/>
                <a:cs typeface="Calibri"/>
                <a:sym typeface="Calibri"/>
              </a:rPr>
              <a:t>Letters of recommendations need to be addressed along the lines of “To the Medical School Admissions Committee” or “To the Veterinary School Admissions Committee.”</a:t>
            </a:r>
            <a:r>
              <a:rPr b="1" lang="en" sz="1200">
                <a:solidFill>
                  <a:schemeClr val="dk1"/>
                </a:solidFill>
                <a:latin typeface="Calibri"/>
                <a:ea typeface="Calibri"/>
                <a:cs typeface="Calibri"/>
                <a:sym typeface="Calibri"/>
              </a:rPr>
              <a:t> AVOID addressing LOR to specific schools (To HMS)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1143000" rtl="0" algn="l">
              <a:spcBef>
                <a:spcPts val="0"/>
              </a:spcBef>
              <a:spcAft>
                <a:spcPts val="0"/>
              </a:spcAft>
              <a:buClr>
                <a:schemeClr val="dk1"/>
              </a:buClr>
              <a:buSzPts val="1200"/>
              <a:buFont typeface="Times New Roman"/>
              <a:buAutoNum type="alphaLcPeriod" startAt="7"/>
            </a:pPr>
            <a:r>
              <a:rPr lang="en" sz="1200">
                <a:solidFill>
                  <a:schemeClr val="dk1"/>
                </a:solidFill>
                <a:latin typeface="Calibri"/>
                <a:ea typeface="Calibri"/>
                <a:cs typeface="Calibri"/>
                <a:sym typeface="Calibri"/>
              </a:rPr>
              <a:t>Where the letter should be sent: The letter should be sent by email to the </a:t>
            </a:r>
            <a:r>
              <a:rPr b="1" lang="en" sz="1200">
                <a:solidFill>
                  <a:schemeClr val="dk1"/>
                </a:solidFill>
                <a:latin typeface="Calibri"/>
                <a:ea typeface="Calibri"/>
                <a:cs typeface="Calibri"/>
                <a:sym typeface="Calibri"/>
              </a:rPr>
              <a:t>Adams Academic Coordinator</a:t>
            </a:r>
            <a:r>
              <a:rPr lang="en" sz="1200">
                <a:solidFill>
                  <a:schemeClr val="dk1"/>
                </a:solidFill>
                <a:latin typeface="Calibri"/>
                <a:ea typeface="Calibri"/>
                <a:cs typeface="Calibri"/>
                <a:sym typeface="Calibri"/>
              </a:rPr>
              <a:t> at </a:t>
            </a:r>
            <a:r>
              <a:rPr lang="en" sz="1200" u="sng">
                <a:solidFill>
                  <a:srgbClr val="1155CC"/>
                </a:solidFill>
                <a:latin typeface="Calibri"/>
                <a:ea typeface="Calibri"/>
                <a:cs typeface="Calibri"/>
                <a:sym typeface="Calibri"/>
              </a:rPr>
              <a:t>adams_coordinator@fas.harvard.edu</a:t>
            </a:r>
            <a:r>
              <a:rPr lang="en" sz="1200">
                <a:solidFill>
                  <a:schemeClr val="dk1"/>
                </a:solidFill>
                <a:latin typeface="Calibri"/>
                <a:ea typeface="Calibri"/>
                <a:cs typeface="Calibri"/>
                <a:sym typeface="Calibri"/>
              </a:rPr>
              <a:t>. Subject line: "Letter of recommendation for medical school - FirstName LastName"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startAt="7"/>
            </a:pPr>
            <a:r>
              <a:rPr lang="en" sz="1200">
                <a:solidFill>
                  <a:schemeClr val="dk1"/>
                </a:solidFill>
                <a:latin typeface="Calibri"/>
                <a:ea typeface="Calibri"/>
                <a:cs typeface="Calibri"/>
                <a:sym typeface="Calibri"/>
              </a:rPr>
              <a:t>At least two science letters from course instructors, one letter from concentration, and one extra-curricular or non-science instructor letter, try to find someone who could speak to your potential as a physician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Times New Roman"/>
              <a:buAutoNum type="alphaLcPeriod" startAt="8"/>
            </a:pPr>
            <a:r>
              <a:rPr lang="en" sz="1200">
                <a:solidFill>
                  <a:schemeClr val="dk1"/>
                </a:solidFill>
                <a:latin typeface="Calibri"/>
                <a:ea typeface="Calibri"/>
                <a:cs typeface="Calibri"/>
                <a:sym typeface="Calibri"/>
              </a:rPr>
              <a:t>Inviting your faculty and TFs to </a:t>
            </a:r>
            <a:r>
              <a:rPr b="1" lang="en" sz="1200">
                <a:solidFill>
                  <a:schemeClr val="dk1"/>
                </a:solidFill>
                <a:latin typeface="Calibri"/>
                <a:ea typeface="Calibri"/>
                <a:cs typeface="Calibri"/>
                <a:sym typeface="Calibri"/>
              </a:rPr>
              <a:t>Faculty Dinners</a:t>
            </a:r>
            <a:r>
              <a:rPr lang="en" sz="1200">
                <a:solidFill>
                  <a:schemeClr val="dk1"/>
                </a:solidFill>
                <a:latin typeface="Calibri"/>
                <a:ea typeface="Calibri"/>
                <a:cs typeface="Calibri"/>
                <a:sym typeface="Calibri"/>
              </a:rPr>
              <a:t> hosted every semester in Adams House is a good way to get to know your professors and Teaching Fellows on a more personal level   </a:t>
            </a:r>
            <a:endParaRPr sz="1200">
              <a:solidFill>
                <a:schemeClr val="dk1"/>
              </a:solidFill>
              <a:latin typeface="Calibri"/>
              <a:ea typeface="Calibri"/>
              <a:cs typeface="Calibri"/>
              <a:sym typeface="Calibri"/>
            </a:endParaRPr>
          </a:p>
          <a:p>
            <a:pPr indent="0" lvl="0" marL="0" rtl="0" algn="l">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47" name="Shape 147"/>
        <p:cNvGrpSpPr/>
        <p:nvPr/>
      </p:nvGrpSpPr>
      <p:grpSpPr>
        <a:xfrm>
          <a:off x="0" y="0"/>
          <a:ext cx="0" cy="0"/>
          <a:chOff x="0" y="0"/>
          <a:chExt cx="0" cy="0"/>
        </a:xfrm>
      </p:grpSpPr>
      <p:sp>
        <p:nvSpPr>
          <p:cNvPr id="148" name="Google Shape;148;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Considering Dual Degrees</a:t>
            </a:r>
            <a:endParaRPr/>
          </a:p>
        </p:txBody>
      </p:sp>
      <p:sp>
        <p:nvSpPr>
          <p:cNvPr id="149" name="Google Shape;149;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 MD/Ph.D.:</a:t>
            </a:r>
            <a:endParaRPr sz="12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 sz="1200">
                <a:solidFill>
                  <a:schemeClr val="dk1"/>
                </a:solidFill>
                <a:latin typeface="Calibri"/>
                <a:ea typeface="Calibri"/>
                <a:cs typeface="Calibri"/>
                <a:sym typeface="Calibri"/>
              </a:rPr>
              <a:t>These programs can be NIH funded (MSTP); there are ~40 programs around the country with funded MD/Ph.D. spots.</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Some MD/PhD programs offer non-funded spots; think carefully about whether you want to do this</a:t>
            </a:r>
            <a:endParaRPr sz="12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 sz="1200">
                <a:solidFill>
                  <a:schemeClr val="dk1"/>
                </a:solidFill>
                <a:latin typeface="Calibri"/>
                <a:ea typeface="Calibri"/>
                <a:cs typeface="Calibri"/>
                <a:sym typeface="Calibri"/>
              </a:rPr>
              <a:t>The savings from the fully-funded status must be weighed against the years (3-5) that the Ph.D. takes to complete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Apply at the same time as you apply to medical school (the app is longer, interview process slightly different)</a:t>
            </a:r>
            <a:endParaRPr sz="12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 sz="1200">
                <a:solidFill>
                  <a:schemeClr val="dk1"/>
                </a:solidFill>
                <a:latin typeface="Calibri"/>
                <a:ea typeface="Calibri"/>
                <a:cs typeface="Calibri"/>
                <a:sym typeface="Calibri"/>
              </a:rPr>
              <a:t>Talk with our MD/Ph.D. tutors (Dan K., Dan E., David, Maud) for advice</a:t>
            </a:r>
            <a:endParaRPr sz="12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 sz="1200">
                <a:solidFill>
                  <a:schemeClr val="dk1"/>
                </a:solidFill>
                <a:latin typeface="Calibri"/>
                <a:ea typeface="Calibri"/>
                <a:cs typeface="Calibri"/>
                <a:sym typeface="Calibri"/>
              </a:rPr>
              <a:t>Think carefully about what you are trying to achieve with the two degrees.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As an alternative to the PhD, many students engage in 1-2 years of research during medical school through various funding agencies (HHMI, NIH, Doris Duke, etc), or pursue a Master’s degree in clinical research/public health/basic science.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However, bear in mind that </a:t>
            </a:r>
            <a:r>
              <a:rPr b="1" i="1" lang="en" sz="1200">
                <a:solidFill>
                  <a:schemeClr val="dk1"/>
                </a:solidFill>
                <a:latin typeface="Calibri"/>
                <a:ea typeface="Calibri"/>
                <a:cs typeface="Calibri"/>
                <a:sym typeface="Calibri"/>
              </a:rPr>
              <a:t>if your goal is to do research as a major part of your career</a:t>
            </a:r>
            <a:r>
              <a:rPr b="1" lang="en" sz="1200">
                <a:solidFill>
                  <a:schemeClr val="dk1"/>
                </a:solidFill>
                <a:latin typeface="Calibri"/>
                <a:ea typeface="Calibri"/>
                <a:cs typeface="Calibri"/>
                <a:sym typeface="Calibri"/>
              </a:rPr>
              <a:t>,</a:t>
            </a:r>
            <a:r>
              <a:rPr lang="en" sz="1200">
                <a:solidFill>
                  <a:schemeClr val="dk1"/>
                </a:solidFill>
                <a:latin typeface="Calibri"/>
                <a:ea typeface="Calibri"/>
                <a:cs typeface="Calibri"/>
                <a:sym typeface="Calibri"/>
              </a:rPr>
              <a:t> you will need to put sufficient time in to get research training somewhere - whether it’s through a PhD, or through a 3-4 year post-doc/fellowship after MD/residency.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If you like research but anticipate it being more of a side hustle, a PhD is probably overkill; consider a Master’s degree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1600"/>
              </a:spcAft>
              <a:buNone/>
            </a:pPr>
            <a:r>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53" name="Shape 153"/>
        <p:cNvGrpSpPr/>
        <p:nvPr/>
      </p:nvGrpSpPr>
      <p:grpSpPr>
        <a:xfrm>
          <a:off x="0" y="0"/>
          <a:ext cx="0" cy="0"/>
          <a:chOff x="0" y="0"/>
          <a:chExt cx="0" cy="0"/>
        </a:xfrm>
      </p:grpSpPr>
      <p:sp>
        <p:nvSpPr>
          <p:cNvPr id="154" name="Google Shape;154;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Considering Dual Degrees</a:t>
            </a:r>
            <a:endParaRPr/>
          </a:p>
          <a:p>
            <a:pPr indent="0" lvl="0" marL="0" rtl="0" algn="l">
              <a:spcBef>
                <a:spcPts val="0"/>
              </a:spcBef>
              <a:spcAft>
                <a:spcPts val="0"/>
              </a:spcAft>
              <a:buNone/>
            </a:pPr>
            <a:r>
              <a:t/>
            </a:r>
            <a:endParaRPr/>
          </a:p>
        </p:txBody>
      </p:sp>
      <p:sp>
        <p:nvSpPr>
          <p:cNvPr id="155" name="Google Shape;155;p28"/>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Considerations for a successful MD/PhD application: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Get involved in research early. This can be basic science research, clinical science research, social science research, etc.</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Nowadays, can do a PhD in anthropology, health policy, epidemiology, economics, etc. </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Far fewer spots for social science programs (~1-2/year per school), but fewer applicants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Ideally, do research in the field you are interested in doing a PhD in.</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Social science PhDs typically want to see 2-3 years of field-specific experience by the time you apply (can do undergrad research and/or master or other related research; can be some transfer between humanities and history vs. anthro but varies per program)</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For basic science students, the type of lab research you do is not as important - e.g., you could do neurobiology research in college and then decide to do a PhD in immunology, the skills will translate even if your interests change.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Find a good mentor. Lab w/ incredible mentor and slightly less interesting topic &gt;&gt;&gt; lab with interesting topic and bad mentor.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Productivity is important. Publications great but not necessary; however, try to have abstracts, conference presentations, etc.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AutoNum type="arabicPeriod"/>
            </a:pPr>
            <a:r>
              <a:rPr b="1" lang="en" sz="1200">
                <a:solidFill>
                  <a:schemeClr val="dk1"/>
                </a:solidFill>
                <a:latin typeface="Calibri"/>
                <a:ea typeface="Calibri"/>
                <a:cs typeface="Calibri"/>
                <a:sym typeface="Calibri"/>
              </a:rPr>
              <a:t>Have early and prolonged clinical experience, leadership, public service, etc. identical to a straight MD applicant</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Clinical exposure is essential to getting in; a prolific research profile does not make up for lack of clinical experience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Overall competitiveness tends to be slightly higher (higher average MCAT &amp; GPA), but matriculation percentages are similar between MD/PhD programs and MD programs because there are fewer MD/PhD applicants</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In 2021-2022, matriculation % for both MD/PhD applicants and for MD applicants was 36%</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However, there were 62,443 MD applicants and 2,091 MD/PhD applicants</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MD/PhD matriculant mean GPA 3.8 / MCAT 516; MD matriculant mean GPA 3.7 / MCAT 512</a:t>
            </a:r>
            <a:endParaRPr sz="1200">
              <a:solidFill>
                <a:schemeClr val="dk1"/>
              </a:solidFill>
              <a:latin typeface="Calibri"/>
              <a:ea typeface="Calibri"/>
              <a:cs typeface="Calibri"/>
              <a:sym typeface="Calibri"/>
            </a:endParaRPr>
          </a:p>
          <a:p>
            <a:pPr indent="0" lvl="0" marL="0" rtl="0" algn="l">
              <a:spcBef>
                <a:spcPts val="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59" name="Shape 159"/>
        <p:cNvGrpSpPr/>
        <p:nvPr/>
      </p:nvGrpSpPr>
      <p:grpSpPr>
        <a:xfrm>
          <a:off x="0" y="0"/>
          <a:ext cx="0" cy="0"/>
          <a:chOff x="0" y="0"/>
          <a:chExt cx="0" cy="0"/>
        </a:xfrm>
      </p:grpSpPr>
      <p:sp>
        <p:nvSpPr>
          <p:cNvPr id="160" name="Google Shape;16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Considering Dual Degrees</a:t>
            </a:r>
            <a:endParaRPr/>
          </a:p>
        </p:txBody>
      </p:sp>
      <p:sp>
        <p:nvSpPr>
          <p:cNvPr id="161" name="Google Shape;161;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 MD/MBA, MD/MPH, MPP (@ Kennedy School), MS (vs MD/PhD)</a:t>
            </a:r>
            <a:endParaRPr sz="12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 sz="1200">
                <a:solidFill>
                  <a:schemeClr val="dk1"/>
                </a:solidFill>
                <a:latin typeface="Calibri"/>
                <a:ea typeface="Calibri"/>
                <a:cs typeface="Calibri"/>
                <a:sym typeface="Calibri"/>
              </a:rPr>
              <a:t>Many schools now offer these programs</a:t>
            </a:r>
            <a:endParaRPr sz="1200">
              <a:solidFill>
                <a:schemeClr val="dk1"/>
              </a:solidFill>
              <a:latin typeface="Calibri"/>
              <a:ea typeface="Calibri"/>
              <a:cs typeface="Calibri"/>
              <a:sym typeface="Calibri"/>
            </a:endParaRPr>
          </a:p>
          <a:p>
            <a:pPr indent="0" lvl="0" marL="6858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Both usually just add one year to your training (5 years vs. 4 years)</a:t>
            </a:r>
            <a:endParaRPr sz="1200">
              <a:solidFill>
                <a:schemeClr val="dk1"/>
              </a:solidFill>
              <a:latin typeface="Calibri"/>
              <a:ea typeface="Calibri"/>
              <a:cs typeface="Calibri"/>
              <a:sym typeface="Calibri"/>
            </a:endParaRPr>
          </a:p>
          <a:p>
            <a:pPr indent="0" lvl="0" marL="6858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Important to note because if you do a Master’s pre-MD, it is 2 years ($$), whereas if you do it during/post MD it is only 1</a:t>
            </a:r>
            <a:endParaRPr sz="12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startAt="2"/>
            </a:pPr>
            <a:r>
              <a:rPr lang="en" sz="1200">
                <a:solidFill>
                  <a:schemeClr val="dk1"/>
                </a:solidFill>
                <a:latin typeface="Calibri"/>
                <a:ea typeface="Calibri"/>
                <a:cs typeface="Calibri"/>
                <a:sym typeface="Calibri"/>
              </a:rPr>
              <a:t>Think carefully about what you are trying to achieve with the two degrees. Do you need both? Which one do you most want and which is secondary?</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AutoNum type="arabicPeriod" startAt="2"/>
            </a:pPr>
            <a:r>
              <a:rPr lang="en" sz="1200">
                <a:solidFill>
                  <a:schemeClr val="dk1"/>
                </a:solidFill>
                <a:latin typeface="Calibri"/>
                <a:ea typeface="Calibri"/>
                <a:cs typeface="Calibri"/>
                <a:sym typeface="Calibri"/>
              </a:rPr>
              <a:t>You </a:t>
            </a:r>
            <a:r>
              <a:rPr b="1" lang="en" sz="1200">
                <a:solidFill>
                  <a:schemeClr val="dk1"/>
                </a:solidFill>
                <a:latin typeface="Calibri"/>
                <a:ea typeface="Calibri"/>
                <a:cs typeface="Calibri"/>
                <a:sym typeface="Calibri"/>
              </a:rPr>
              <a:t>do not</a:t>
            </a:r>
            <a:r>
              <a:rPr lang="en" sz="1200">
                <a:solidFill>
                  <a:schemeClr val="dk1"/>
                </a:solidFill>
                <a:latin typeface="Calibri"/>
                <a:ea typeface="Calibri"/>
                <a:cs typeface="Calibri"/>
                <a:sym typeface="Calibri"/>
              </a:rPr>
              <a:t> need to apply to these at the same time as your application to medical school (unlike MD/PhD); you typically apply in second or third year of med school (or any time after finishing)</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AutoNum type="arabicPeriod" startAt="2"/>
            </a:pPr>
            <a:r>
              <a:rPr lang="en" sz="1200">
                <a:solidFill>
                  <a:schemeClr val="dk1"/>
                </a:solidFill>
                <a:latin typeface="Calibri"/>
                <a:ea typeface="Calibri"/>
                <a:cs typeface="Calibri"/>
                <a:sym typeface="Calibri"/>
              </a:rPr>
              <a:t>You </a:t>
            </a:r>
            <a:r>
              <a:rPr b="1" lang="en" sz="1200">
                <a:solidFill>
                  <a:schemeClr val="dk1"/>
                </a:solidFill>
                <a:latin typeface="Calibri"/>
                <a:ea typeface="Calibri"/>
                <a:cs typeface="Calibri"/>
                <a:sym typeface="Calibri"/>
              </a:rPr>
              <a:t>do not</a:t>
            </a:r>
            <a:r>
              <a:rPr lang="en" sz="1200">
                <a:solidFill>
                  <a:schemeClr val="dk1"/>
                </a:solidFill>
                <a:latin typeface="Calibri"/>
                <a:ea typeface="Calibri"/>
                <a:cs typeface="Calibri"/>
                <a:sym typeface="Calibri"/>
              </a:rPr>
              <a:t> have to do your second degree at the same place that you do your MD</a:t>
            </a:r>
            <a:endParaRPr sz="1200">
              <a:solidFill>
                <a:schemeClr val="dk1"/>
              </a:solidFill>
              <a:latin typeface="Calibri"/>
              <a:ea typeface="Calibri"/>
              <a:cs typeface="Calibri"/>
              <a:sym typeface="Calibri"/>
            </a:endParaRPr>
          </a:p>
          <a:p>
            <a:pPr indent="0" lvl="0" marL="0" rtl="0" algn="l">
              <a:spcBef>
                <a:spcPts val="0"/>
              </a:spcBef>
              <a:spcAft>
                <a:spcPts val="1600"/>
              </a:spcAft>
              <a:buNone/>
            </a:pPr>
            <a:r>
              <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65" name="Shape 165"/>
        <p:cNvGrpSpPr/>
        <p:nvPr/>
      </p:nvGrpSpPr>
      <p:grpSpPr>
        <a:xfrm>
          <a:off x="0" y="0"/>
          <a:ext cx="0" cy="0"/>
          <a:chOff x="0" y="0"/>
          <a:chExt cx="0" cy="0"/>
        </a:xfrm>
      </p:grpSpPr>
      <p:sp>
        <p:nvSpPr>
          <p:cNvPr id="166" name="Google Shape;166;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Special Considerations for COVID-19</a:t>
            </a:r>
            <a:endParaRPr/>
          </a:p>
        </p:txBody>
      </p:sp>
      <p:sp>
        <p:nvSpPr>
          <p:cNvPr id="167" name="Google Shape;167;p30"/>
          <p:cNvSpPr txBox="1"/>
          <p:nvPr>
            <p:ph idx="1" type="body"/>
          </p:nvPr>
        </p:nvSpPr>
        <p:spPr>
          <a:xfrm>
            <a:off x="453250" y="1152475"/>
            <a:ext cx="8227500" cy="3990900"/>
          </a:xfrm>
          <a:prstGeom prst="rect">
            <a:avLst/>
          </a:prstGeom>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chemeClr val="dk1"/>
              </a:buClr>
              <a:buSzPts val="1200"/>
              <a:buFont typeface="Calibri"/>
              <a:buAutoNum type="romanUcPeriod"/>
            </a:pPr>
            <a:r>
              <a:rPr lang="en" sz="1200">
                <a:solidFill>
                  <a:schemeClr val="dk1"/>
                </a:solidFill>
                <a:latin typeface="Calibri"/>
                <a:ea typeface="Calibri"/>
                <a:cs typeface="Calibri"/>
                <a:sym typeface="Calibri"/>
              </a:rPr>
              <a:t>Coursework</a:t>
            </a:r>
            <a:endParaRPr sz="1200">
              <a:solidFill>
                <a:schemeClr val="dk1"/>
              </a:solidFill>
              <a:latin typeface="Calibri"/>
              <a:ea typeface="Calibri"/>
              <a:cs typeface="Calibri"/>
              <a:sym typeface="Calibri"/>
            </a:endParaRPr>
          </a:p>
          <a:p>
            <a:pPr indent="-304800" lvl="1" marL="914400" marR="0" rtl="0" algn="l">
              <a:lnSpc>
                <a:spcPct val="115000"/>
              </a:lnSpc>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Harvard’s Spring 2020 universal satisfactory/unsat course grading system will not affect medical school admissions. In fact most, if not all, medical schools will access pass/fail graded courses taken during the COVID-19 pandemic.</a:t>
            </a:r>
            <a:endParaRPr sz="1200">
              <a:solidFill>
                <a:schemeClr val="dk1"/>
              </a:solidFill>
              <a:latin typeface="Calibri"/>
              <a:ea typeface="Calibri"/>
              <a:cs typeface="Calibri"/>
              <a:sym typeface="Calibri"/>
            </a:endParaRPr>
          </a:p>
          <a:p>
            <a:pPr indent="-304800" lvl="1" marL="914400" marR="0" rtl="0" algn="l">
              <a:lnSpc>
                <a:spcPct val="115000"/>
              </a:lnSpc>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Previously, lab classes would only be accepted if they were taken as in-person courses. Most schools will accept online lab coursework taken due to the COVID-19 pandemic.</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AutoNum type="romanUcPeriod"/>
            </a:pPr>
            <a:r>
              <a:rPr lang="en" sz="1200">
                <a:solidFill>
                  <a:schemeClr val="dk1"/>
                </a:solidFill>
                <a:latin typeface="Calibri"/>
                <a:ea typeface="Calibri"/>
                <a:cs typeface="Calibri"/>
                <a:sym typeface="Calibri"/>
              </a:rPr>
              <a:t>Letters of Recommendations (LOR): </a:t>
            </a:r>
            <a:endParaRPr sz="1200">
              <a:solidFill>
                <a:schemeClr val="dk1"/>
              </a:solidFill>
              <a:latin typeface="Calibri"/>
              <a:ea typeface="Calibri"/>
              <a:cs typeface="Calibri"/>
              <a:sym typeface="Calibri"/>
            </a:endParaRPr>
          </a:p>
          <a:p>
            <a:pPr indent="0" lvl="0" marL="457200" rtl="0" algn="l">
              <a:spcBef>
                <a:spcPts val="0"/>
              </a:spcBef>
              <a:spcAft>
                <a:spcPts val="0"/>
              </a:spcAft>
              <a:buNone/>
            </a:pPr>
            <a:r>
              <a:rPr lang="en" sz="1200">
                <a:solidFill>
                  <a:schemeClr val="dk1"/>
                </a:solidFill>
                <a:latin typeface="Calibri"/>
                <a:ea typeface="Calibri"/>
                <a:cs typeface="Calibri"/>
                <a:sym typeface="Calibri"/>
              </a:rPr>
              <a:t>a.	Continue to remain engaged in your classes. Attend offices and do not be afraid to ask for LORs. </a:t>
            </a:r>
            <a:endParaRPr sz="1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AutoNum type="romanUcPeriod"/>
            </a:pPr>
            <a:r>
              <a:rPr lang="en" sz="1200">
                <a:solidFill>
                  <a:schemeClr val="dk1"/>
                </a:solidFill>
                <a:latin typeface="Calibri"/>
                <a:ea typeface="Calibri"/>
                <a:cs typeface="Calibri"/>
                <a:sym typeface="Calibri"/>
              </a:rPr>
              <a:t>Hardship:</a:t>
            </a:r>
            <a:endParaRPr sz="1200">
              <a:solidFill>
                <a:schemeClr val="dk1"/>
              </a:solidFill>
              <a:latin typeface="Calibri"/>
              <a:ea typeface="Calibri"/>
              <a:cs typeface="Calibri"/>
              <a:sym typeface="Calibri"/>
            </a:endParaRPr>
          </a:p>
          <a:p>
            <a:pPr indent="0" lvl="0" marL="457200" rtl="0" algn="l">
              <a:spcBef>
                <a:spcPts val="0"/>
              </a:spcBef>
              <a:spcAft>
                <a:spcPts val="0"/>
              </a:spcAft>
              <a:buNone/>
            </a:pPr>
            <a:r>
              <a:rPr lang="en" sz="1200">
                <a:solidFill>
                  <a:schemeClr val="dk1"/>
                </a:solidFill>
                <a:latin typeface="Calibri"/>
                <a:ea typeface="Calibri"/>
                <a:cs typeface="Calibri"/>
                <a:sym typeface="Calibri"/>
              </a:rPr>
              <a:t>a.	AAMC Fee Assistance Program has expanded its eligibility guidelines to help more students with financial needs qualify for benefits. </a:t>
            </a:r>
            <a:endParaRPr sz="1200">
              <a:solidFill>
                <a:schemeClr val="dk1"/>
              </a:solidFill>
              <a:latin typeface="Calibri"/>
              <a:ea typeface="Calibri"/>
              <a:cs typeface="Calibri"/>
              <a:sym typeface="Calibri"/>
            </a:endParaRPr>
          </a:p>
          <a:p>
            <a:pPr indent="457200" lvl="0" marL="457200" rtl="0" algn="l">
              <a:spcBef>
                <a:spcPts val="0"/>
              </a:spcBef>
              <a:spcAft>
                <a:spcPts val="0"/>
              </a:spcAft>
              <a:buNone/>
            </a:pPr>
            <a:r>
              <a:rPr lang="en" sz="1200">
                <a:solidFill>
                  <a:schemeClr val="dk1"/>
                </a:solidFill>
                <a:latin typeface="Calibri"/>
                <a:ea typeface="Calibri"/>
                <a:cs typeface="Calibri"/>
                <a:sym typeface="Calibri"/>
              </a:rPr>
              <a:t>i.	FAP available to US citizen, nation or lawful permanent resident, refugee/asylee by the US gov, DACA</a:t>
            </a:r>
            <a:endParaRPr sz="1200">
              <a:solidFill>
                <a:schemeClr val="dk1"/>
              </a:solidFill>
              <a:latin typeface="Calibri"/>
              <a:ea typeface="Calibri"/>
              <a:cs typeface="Calibri"/>
              <a:sym typeface="Calibri"/>
            </a:endParaRPr>
          </a:p>
          <a:p>
            <a:pPr indent="457200" lvl="0" marL="457200" rtl="0" algn="l">
              <a:spcBef>
                <a:spcPts val="0"/>
              </a:spcBef>
              <a:spcAft>
                <a:spcPts val="0"/>
              </a:spcAft>
              <a:buNone/>
            </a:pPr>
            <a:r>
              <a:rPr lang="en" sz="1200">
                <a:solidFill>
                  <a:schemeClr val="dk1"/>
                </a:solidFill>
                <a:latin typeface="Calibri"/>
                <a:ea typeface="Calibri"/>
                <a:cs typeface="Calibri"/>
                <a:sym typeface="Calibri"/>
              </a:rPr>
              <a:t>recipients or person awaiting refugee/asylee status approval. </a:t>
            </a:r>
            <a:endParaRPr sz="1200">
              <a:solidFill>
                <a:schemeClr val="dk1"/>
              </a:solidFill>
              <a:latin typeface="Calibri"/>
              <a:ea typeface="Calibri"/>
              <a:cs typeface="Calibri"/>
              <a:sym typeface="Calibri"/>
            </a:endParaRPr>
          </a:p>
          <a:p>
            <a:pPr indent="457200" lvl="0" marL="457200" rtl="0" algn="l">
              <a:spcBef>
                <a:spcPts val="0"/>
              </a:spcBef>
              <a:spcAft>
                <a:spcPts val="0"/>
              </a:spcAft>
              <a:buNone/>
            </a:pPr>
            <a:r>
              <a:rPr lang="en" sz="1200">
                <a:solidFill>
                  <a:schemeClr val="dk1"/>
                </a:solidFill>
                <a:latin typeface="Calibri"/>
                <a:ea typeface="Calibri"/>
                <a:cs typeface="Calibri"/>
                <a:sym typeface="Calibri"/>
              </a:rPr>
              <a:t>ii.	FAP will be granted to students whose household has a family income that is 400% or less than the prior</a:t>
            </a:r>
            <a:endParaRPr sz="1200">
              <a:solidFill>
                <a:schemeClr val="dk1"/>
              </a:solidFill>
              <a:latin typeface="Calibri"/>
              <a:ea typeface="Calibri"/>
              <a:cs typeface="Calibri"/>
              <a:sym typeface="Calibri"/>
            </a:endParaRPr>
          </a:p>
          <a:p>
            <a:pPr indent="457200" lvl="0" marL="457200" rtl="0" algn="l">
              <a:spcBef>
                <a:spcPts val="0"/>
              </a:spcBef>
              <a:spcAft>
                <a:spcPts val="0"/>
              </a:spcAft>
              <a:buNone/>
            </a:pPr>
            <a:r>
              <a:rPr lang="en" sz="1200">
                <a:solidFill>
                  <a:schemeClr val="dk1"/>
                </a:solidFill>
                <a:latin typeface="Calibri"/>
                <a:ea typeface="Calibri"/>
                <a:cs typeface="Calibri"/>
                <a:sym typeface="Calibri"/>
              </a:rPr>
              <a:t>year’s poverty level for that family size. </a:t>
            </a:r>
            <a:endParaRPr sz="1200">
              <a:solidFill>
                <a:schemeClr val="dk1"/>
              </a:solidFill>
              <a:latin typeface="Calibri"/>
              <a:ea typeface="Calibri"/>
              <a:cs typeface="Calibri"/>
              <a:sym typeface="Calibri"/>
            </a:endParaRPr>
          </a:p>
          <a:p>
            <a:pPr indent="457200" lvl="0" marL="457200" rtl="0" algn="l">
              <a:spcBef>
                <a:spcPts val="0"/>
              </a:spcBef>
              <a:spcAft>
                <a:spcPts val="0"/>
              </a:spcAft>
              <a:buNone/>
            </a:pPr>
            <a:r>
              <a:rPr lang="en" sz="1200">
                <a:solidFill>
                  <a:schemeClr val="dk1"/>
                </a:solidFill>
                <a:latin typeface="Calibri"/>
                <a:ea typeface="Calibri"/>
                <a:cs typeface="Calibri"/>
                <a:sym typeface="Calibri"/>
              </a:rPr>
              <a:t>iii.	Benefits: MCAT test prep materials, reduced MCAT fee, MSAR, potential residency bonuses for housing</a:t>
            </a:r>
            <a:endParaRPr sz="1200">
              <a:solidFill>
                <a:schemeClr val="dk1"/>
              </a:solidFill>
              <a:latin typeface="Calibri"/>
              <a:ea typeface="Calibri"/>
              <a:cs typeface="Calibri"/>
              <a:sym typeface="Calibri"/>
            </a:endParaRPr>
          </a:p>
          <a:p>
            <a:pPr indent="457200" lvl="0" marL="457200" rtl="0" algn="l">
              <a:spcBef>
                <a:spcPts val="0"/>
              </a:spcBef>
              <a:spcAft>
                <a:spcPts val="0"/>
              </a:spcAft>
              <a:buNone/>
            </a:pPr>
            <a:r>
              <a:rPr lang="en" sz="1200">
                <a:solidFill>
                  <a:schemeClr val="dk1"/>
                </a:solidFill>
                <a:latin typeface="Calibri"/>
                <a:ea typeface="Calibri"/>
                <a:cs typeface="Calibri"/>
                <a:sym typeface="Calibri"/>
              </a:rPr>
              <a:t>assistance </a:t>
            </a:r>
            <a:endParaRPr sz="1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1600"/>
              </a:spcAft>
              <a:buClr>
                <a:schemeClr val="dk1"/>
              </a:buClr>
              <a:buSzPts val="1100"/>
              <a:buFont typeface="Arial"/>
              <a:buNone/>
            </a:pPr>
            <a:r>
              <a:t/>
            </a:r>
            <a:endParaRPr u="sng"/>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Special Considerations for COVID-19</a:t>
            </a:r>
            <a:endParaRPr/>
          </a:p>
        </p:txBody>
      </p:sp>
      <p:sp>
        <p:nvSpPr>
          <p:cNvPr id="173" name="Google Shape;173;p31"/>
          <p:cNvSpPr txBox="1"/>
          <p:nvPr>
            <p:ph idx="1" type="body"/>
          </p:nvPr>
        </p:nvSpPr>
        <p:spPr>
          <a:xfrm>
            <a:off x="472975" y="1152475"/>
            <a:ext cx="8017500" cy="39909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200">
                <a:solidFill>
                  <a:schemeClr val="dk1"/>
                </a:solidFill>
                <a:latin typeface="Calibri"/>
                <a:ea typeface="Calibri"/>
                <a:cs typeface="Calibri"/>
                <a:sym typeface="Calibri"/>
              </a:rPr>
              <a:t>IV. Cl</a:t>
            </a:r>
            <a:r>
              <a:rPr lang="en" sz="1200">
                <a:solidFill>
                  <a:schemeClr val="dk1"/>
                </a:solidFill>
                <a:latin typeface="Calibri"/>
                <a:ea typeface="Calibri"/>
                <a:cs typeface="Calibri"/>
                <a:sym typeface="Calibri"/>
              </a:rPr>
              <a:t>inical experiences and shadowing</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Be creative!</a:t>
            </a:r>
            <a:r>
              <a:rPr lang="en" sz="1200">
                <a:solidFill>
                  <a:schemeClr val="dk1"/>
                </a:solidFill>
                <a:latin typeface="Calibri"/>
                <a:ea typeface="Calibri"/>
                <a:cs typeface="Calibri"/>
                <a:sym typeface="Calibri"/>
              </a:rPr>
              <a:t> The goal is for you to spend enough time in clinical settings to ascertain that you want to work in them. Remember, shadowing is so much more than another pre-med requirement, it also helps you ascertain if the clinical environment is the right fit for YOU.</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Remember to pick clinical opportunities that are safe and that do not put you or anyone else at risk</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Breadth or depth are both acceptable!</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Places to look:</a:t>
            </a:r>
            <a:endParaRPr sz="1200">
              <a:solidFill>
                <a:schemeClr val="dk1"/>
              </a:solidFill>
              <a:latin typeface="Calibri"/>
              <a:ea typeface="Calibri"/>
              <a:cs typeface="Calibri"/>
              <a:sym typeface="Calibri"/>
            </a:endParaRPr>
          </a:p>
          <a:p>
            <a:pPr indent="-304800" lvl="2" marL="1371600" rtl="0" algn="l">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Your own network</a:t>
            </a:r>
            <a:endParaRPr sz="1200">
              <a:solidFill>
                <a:schemeClr val="dk1"/>
              </a:solidFill>
              <a:latin typeface="Calibri"/>
              <a:ea typeface="Calibri"/>
              <a:cs typeface="Calibri"/>
              <a:sym typeface="Calibri"/>
            </a:endParaRPr>
          </a:p>
          <a:p>
            <a:pPr indent="-304800" lvl="2" marL="1371600" rtl="0" algn="l">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Local hospital volunteering (Mass General, Cambridge Health Alliance)</a:t>
            </a:r>
            <a:endParaRPr sz="1200">
              <a:solidFill>
                <a:schemeClr val="dk1"/>
              </a:solidFill>
              <a:latin typeface="Calibri"/>
              <a:ea typeface="Calibri"/>
              <a:cs typeface="Calibri"/>
              <a:sym typeface="Calibri"/>
            </a:endParaRPr>
          </a:p>
          <a:p>
            <a:pPr indent="-304800" lvl="2" marL="1371600" rtl="0" algn="l">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Student volunteering (CrimsonEMS, Crimson Care Collaborative)</a:t>
            </a:r>
            <a:endParaRPr sz="1200">
              <a:solidFill>
                <a:schemeClr val="dk1"/>
              </a:solidFill>
              <a:latin typeface="Calibri"/>
              <a:ea typeface="Calibri"/>
              <a:cs typeface="Calibri"/>
              <a:sym typeface="Calibri"/>
            </a:endParaRPr>
          </a:p>
          <a:p>
            <a:pPr indent="-304800" lvl="2" marL="1371600" rtl="0" algn="l">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Cold email physicians (in-person vs virtual shadowing, trainee vs someone further into their career)</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There are many alternative opportunities to physician-shadowing including volunteering in a hospice, becoming an EMT, becoming hospital/clinic scribes, caretaking (broadly speaking)</a:t>
            </a:r>
            <a:endParaRPr sz="1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 Welcome!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II. Why do you want to be a physician or enter the pre-health track?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III. Goal-setting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Risk/benefit ratio in decision-making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startAt="2"/>
            </a:pPr>
            <a:r>
              <a:rPr lang="en" sz="1200">
                <a:solidFill>
                  <a:schemeClr val="dk1"/>
                </a:solidFill>
                <a:latin typeface="Calibri"/>
                <a:ea typeface="Calibri"/>
                <a:cs typeface="Calibri"/>
                <a:sym typeface="Calibri"/>
              </a:rPr>
              <a:t>Determine your goals both inside and outside of medicine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1600"/>
              </a:spcAft>
              <a:buNone/>
            </a:pPr>
            <a:r>
              <a:t/>
            </a:r>
            <a:endParaRPr>
              <a:latin typeface="Calibri"/>
              <a:ea typeface="Calibri"/>
              <a:cs typeface="Calibri"/>
              <a:sym typeface="Calibri"/>
            </a:endParaRPr>
          </a:p>
        </p:txBody>
      </p:sp>
      <p:pic>
        <p:nvPicPr>
          <p:cNvPr id="64" name="Google Shape;64;p14"/>
          <p:cNvPicPr preferRelativeResize="0"/>
          <p:nvPr/>
        </p:nvPicPr>
        <p:blipFill>
          <a:blip r:embed="rId3">
            <a:alphaModFix/>
          </a:blip>
          <a:stretch>
            <a:fillRect/>
          </a:stretch>
        </p:blipFill>
        <p:spPr>
          <a:xfrm>
            <a:off x="376825" y="3393924"/>
            <a:ext cx="8390347" cy="15150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77" name="Shape 177"/>
        <p:cNvGrpSpPr/>
        <p:nvPr/>
      </p:nvGrpSpPr>
      <p:grpSpPr>
        <a:xfrm>
          <a:off x="0" y="0"/>
          <a:ext cx="0" cy="0"/>
          <a:chOff x="0" y="0"/>
          <a:chExt cx="0" cy="0"/>
        </a:xfrm>
      </p:grpSpPr>
      <p:sp>
        <p:nvSpPr>
          <p:cNvPr id="178" name="Google Shape;178;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COVID-specific resources/webpages</a:t>
            </a:r>
            <a:endParaRPr/>
          </a:p>
        </p:txBody>
      </p:sp>
      <p:sp>
        <p:nvSpPr>
          <p:cNvPr id="179" name="Google Shape;179;p32"/>
          <p:cNvSpPr txBox="1"/>
          <p:nvPr>
            <p:ph idx="1" type="body"/>
          </p:nvPr>
        </p:nvSpPr>
        <p:spPr>
          <a:xfrm>
            <a:off x="354725" y="1140000"/>
            <a:ext cx="8306400" cy="40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u="sng"/>
              <a:t>V Application process: </a:t>
            </a:r>
            <a:endParaRPr sz="1100" u="sng"/>
          </a:p>
          <a:p>
            <a:pPr indent="0" lvl="0" marL="0" rtl="0" algn="l">
              <a:spcBef>
                <a:spcPts val="1600"/>
              </a:spcBef>
              <a:spcAft>
                <a:spcPts val="0"/>
              </a:spcAft>
              <a:buNone/>
            </a:pPr>
            <a:r>
              <a:rPr lang="en" sz="1100"/>
              <a:t>In order to give pre-meds access to accurate application, specific information, AAMC has made the MSAR report publicly available and will update this frequently</a:t>
            </a:r>
            <a:endParaRPr sz="1100" u="sng"/>
          </a:p>
          <a:p>
            <a:pPr indent="0" lvl="0" marL="0" rtl="0" algn="l">
              <a:spcBef>
                <a:spcPts val="1600"/>
              </a:spcBef>
              <a:spcAft>
                <a:spcPts val="0"/>
              </a:spcAft>
              <a:buNone/>
            </a:pPr>
            <a:r>
              <a:rPr lang="en" u="sng"/>
              <a:t>2024 AMCAS Updates</a:t>
            </a:r>
            <a:r>
              <a:rPr lang="en"/>
              <a:t>: </a:t>
            </a:r>
            <a:endParaRPr/>
          </a:p>
          <a:p>
            <a:pPr indent="-342900" lvl="0" marL="457200" rtl="0" algn="l">
              <a:spcBef>
                <a:spcPts val="1600"/>
              </a:spcBef>
              <a:spcAft>
                <a:spcPts val="0"/>
              </a:spcAft>
              <a:buSzPts val="1800"/>
              <a:buChar char="●"/>
            </a:pPr>
            <a:r>
              <a:rPr lang="en" u="sng">
                <a:solidFill>
                  <a:schemeClr val="hlink"/>
                </a:solidFill>
                <a:hlinkClick r:id="rId3"/>
              </a:rPr>
              <a:t>https://students-residents.aamc.org/applying-medical-school/2024-amcas-updates-and-faqs</a:t>
            </a:r>
            <a:endParaRPr/>
          </a:p>
          <a:p>
            <a:pPr indent="0" lvl="0" marL="0" rtl="0" algn="l">
              <a:spcBef>
                <a:spcPts val="1600"/>
              </a:spcBef>
              <a:spcAft>
                <a:spcPts val="0"/>
              </a:spcAft>
              <a:buNone/>
            </a:pPr>
            <a:r>
              <a:rPr lang="en" u="sng"/>
              <a:t>Khan Academy MCAT course</a:t>
            </a:r>
            <a:r>
              <a:rPr lang="en"/>
              <a:t>:</a:t>
            </a:r>
            <a:endParaRPr/>
          </a:p>
          <a:p>
            <a:pPr indent="-342900" lvl="0" marL="457200" rtl="0" algn="l">
              <a:spcBef>
                <a:spcPts val="1600"/>
              </a:spcBef>
              <a:spcAft>
                <a:spcPts val="0"/>
              </a:spcAft>
              <a:buSzPts val="1800"/>
              <a:buChar char="●"/>
            </a:pPr>
            <a:r>
              <a:rPr lang="en" u="sng">
                <a:solidFill>
                  <a:schemeClr val="hlink"/>
                </a:solidFill>
                <a:hlinkClick r:id="rId4"/>
              </a:rPr>
              <a:t>https://www.khanacademy.org/test-prep/mcat</a:t>
            </a:r>
            <a:endParaRPr/>
          </a:p>
          <a:p>
            <a:pPr indent="0" lvl="0" marL="0" rtl="0" algn="l">
              <a:spcBef>
                <a:spcPts val="1600"/>
              </a:spcBef>
              <a:spcAft>
                <a:spcPts val="0"/>
              </a:spcAft>
              <a:buNone/>
            </a:pPr>
            <a:r>
              <a:rPr lang="en" u="sng">
                <a:solidFill>
                  <a:schemeClr val="accent5"/>
                </a:solidFill>
                <a:hlinkClick r:id="rId5">
                  <a:extLst>
                    <a:ext uri="{A12FA001-AC4F-418D-AE19-62706E023703}">
                      <ahyp:hlinkClr val="tx"/>
                    </a:ext>
                  </a:extLst>
                </a:hlinkClick>
              </a:rPr>
              <a:t>Medical School Admission Requirements (MSAR) advisor report</a:t>
            </a:r>
            <a:endParaRPr sz="2100" u="sng"/>
          </a:p>
          <a:p>
            <a:pPr indent="0" lvl="0" marL="0" rtl="0" algn="l">
              <a:spcBef>
                <a:spcPts val="1600"/>
              </a:spcBef>
              <a:spcAft>
                <a:spcPts val="0"/>
              </a:spcAft>
              <a:buNone/>
            </a:pPr>
            <a:r>
              <a:t/>
            </a:r>
            <a:endParaRPr sz="2100" u="sng"/>
          </a:p>
          <a:p>
            <a:pPr indent="0" lvl="0" marL="0" rtl="0" algn="l">
              <a:spcBef>
                <a:spcPts val="1600"/>
              </a:spcBef>
              <a:spcAft>
                <a:spcPts val="0"/>
              </a:spcAft>
              <a:buNone/>
            </a:pPr>
            <a:r>
              <a:t/>
            </a:r>
            <a:endParaRPr sz="2100" u="sng"/>
          </a:p>
          <a:p>
            <a:pPr indent="0" lvl="0" marL="0" rtl="0" algn="l">
              <a:spcBef>
                <a:spcPts val="1600"/>
              </a:spcBef>
              <a:spcAft>
                <a:spcPts val="1600"/>
              </a:spcAft>
              <a:buNone/>
            </a:pPr>
            <a:r>
              <a:t/>
            </a:r>
            <a:endParaRPr u="sng"/>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83" name="Shape 183"/>
        <p:cNvGrpSpPr/>
        <p:nvPr/>
      </p:nvGrpSpPr>
      <p:grpSpPr>
        <a:xfrm>
          <a:off x="0" y="0"/>
          <a:ext cx="0" cy="0"/>
          <a:chOff x="0" y="0"/>
          <a:chExt cx="0" cy="0"/>
        </a:xfrm>
      </p:grpSpPr>
      <p:sp>
        <p:nvSpPr>
          <p:cNvPr id="184" name="Google Shape;184;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 Year Calendar</a:t>
            </a:r>
            <a:endParaRPr/>
          </a:p>
        </p:txBody>
      </p:sp>
      <p:sp>
        <p:nvSpPr>
          <p:cNvPr id="185" name="Google Shape;185;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*MCS has useful workshops as well—see their webpage for schedule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*Ongoing: be sure to register for the MCAT!</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a:t>
            </a:r>
            <a:r>
              <a:rPr i="1" lang="en" sz="1200">
                <a:solidFill>
                  <a:schemeClr val="dk1"/>
                </a:solidFill>
                <a:latin typeface="Calibri"/>
                <a:ea typeface="Calibri"/>
                <a:cs typeface="Calibri"/>
                <a:sym typeface="Calibri"/>
              </a:rPr>
              <a:t> December 2023</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For those applying in the next cycle, you should meet with NRT by this time!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Ask for recommendations before you leave for break.</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II. </a:t>
            </a:r>
            <a:r>
              <a:rPr i="1" lang="en" sz="1200">
                <a:solidFill>
                  <a:schemeClr val="dk1"/>
                </a:solidFill>
                <a:latin typeface="Calibri"/>
                <a:ea typeface="Calibri"/>
                <a:cs typeface="Calibri"/>
                <a:sym typeface="Calibri"/>
              </a:rPr>
              <a:t>February 2024</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Mandatory Meeting for all applying students this current cycle.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Finish asking for recommendations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i="1" lang="en" sz="1200">
                <a:solidFill>
                  <a:schemeClr val="dk1"/>
                </a:solidFill>
                <a:latin typeface="Calibri"/>
                <a:ea typeface="Calibri"/>
                <a:cs typeface="Calibri"/>
                <a:sym typeface="Calibri"/>
              </a:rPr>
              <a:t>*This meeting is also required for seniors who are not applying, but leaving the house</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89" name="Shape 189"/>
        <p:cNvGrpSpPr/>
        <p:nvPr/>
      </p:nvGrpSpPr>
      <p:grpSpPr>
        <a:xfrm>
          <a:off x="0" y="0"/>
          <a:ext cx="0" cy="0"/>
          <a:chOff x="0" y="0"/>
          <a:chExt cx="0" cy="0"/>
        </a:xfrm>
      </p:grpSpPr>
      <p:sp>
        <p:nvSpPr>
          <p:cNvPr id="190" name="Google Shape;190;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 Year Calendar</a:t>
            </a:r>
            <a:endParaRPr/>
          </a:p>
        </p:txBody>
      </p:sp>
      <p:sp>
        <p:nvSpPr>
          <p:cNvPr id="191" name="Google Shape;191;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III. </a:t>
            </a:r>
            <a:r>
              <a:rPr i="1" lang="en" sz="1200">
                <a:solidFill>
                  <a:schemeClr val="dk1"/>
                </a:solidFill>
                <a:latin typeface="Calibri"/>
                <a:ea typeface="Calibri"/>
                <a:cs typeface="Calibri"/>
                <a:sym typeface="Calibri"/>
              </a:rPr>
              <a:t>March 2024</a:t>
            </a:r>
            <a:endParaRPr i="1" sz="12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 sz="1200">
                <a:solidFill>
                  <a:schemeClr val="dk1"/>
                </a:solidFill>
                <a:latin typeface="Calibri"/>
                <a:ea typeface="Calibri"/>
                <a:cs typeface="Calibri"/>
                <a:sym typeface="Calibri"/>
              </a:rPr>
              <a:t>All recommendations from previous semesters due</a:t>
            </a:r>
            <a:endParaRPr sz="12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 sz="1200">
                <a:solidFill>
                  <a:schemeClr val="dk1"/>
                </a:solidFill>
                <a:latin typeface="Calibri"/>
                <a:ea typeface="Calibri"/>
                <a:cs typeface="Calibri"/>
                <a:sym typeface="Calibri"/>
              </a:rPr>
              <a:t>Intention to apply to medical school form</a:t>
            </a:r>
            <a:endParaRPr sz="1200">
              <a:solidFill>
                <a:schemeClr val="dk1"/>
              </a:solidFill>
              <a:latin typeface="Calibri"/>
              <a:ea typeface="Calibri"/>
              <a:cs typeface="Calibri"/>
              <a:sym typeface="Calibri"/>
            </a:endParaRPr>
          </a:p>
          <a:p>
            <a:pPr indent="0" lvl="0" marL="6858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We will reach out to you closer to March with instructions on how to submit these documents </a:t>
            </a:r>
            <a:endParaRPr sz="12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startAt="3"/>
            </a:pPr>
            <a:r>
              <a:rPr lang="en" sz="1200">
                <a:solidFill>
                  <a:schemeClr val="dk1"/>
                </a:solidFill>
                <a:latin typeface="Calibri"/>
                <a:ea typeface="Calibri"/>
                <a:cs typeface="Calibri"/>
                <a:sym typeface="Calibri"/>
              </a:rPr>
              <a:t>Check in with NRT to discuss pre-med packet and application by March</a:t>
            </a:r>
            <a:endParaRPr sz="12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startAt="3"/>
            </a:pPr>
            <a:r>
              <a:rPr lang="en" sz="1200">
                <a:solidFill>
                  <a:schemeClr val="dk1"/>
                </a:solidFill>
                <a:latin typeface="Calibri"/>
                <a:ea typeface="Calibri"/>
                <a:cs typeface="Calibri"/>
                <a:sym typeface="Calibri"/>
              </a:rPr>
              <a:t>Premedical Packet due to the House (we will provide instructions on how to submit)</a:t>
            </a:r>
            <a:endParaRPr sz="1200">
              <a:solidFill>
                <a:schemeClr val="dk1"/>
              </a:solidFill>
              <a:latin typeface="Calibri"/>
              <a:ea typeface="Calibri"/>
              <a:cs typeface="Calibri"/>
              <a:sym typeface="Calibri"/>
            </a:endParaRPr>
          </a:p>
          <a:p>
            <a:pPr indent="0" lvl="0" marL="6858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Provides extensive information to us / NRTs in writing the Dean’s letter</a:t>
            </a:r>
            <a:endParaRPr sz="1200">
              <a:solidFill>
                <a:schemeClr val="dk1"/>
              </a:solidFill>
              <a:latin typeface="Calibri"/>
              <a:ea typeface="Calibri"/>
              <a:cs typeface="Calibri"/>
              <a:sym typeface="Calibri"/>
            </a:endParaRPr>
          </a:p>
          <a:p>
            <a:pPr indent="0" lvl="0" marL="6858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Helps you better define interests and goals in pursuing medicine as a career</a:t>
            </a:r>
            <a:endParaRPr sz="1200">
              <a:solidFill>
                <a:schemeClr val="dk1"/>
              </a:solidFill>
              <a:latin typeface="Calibri"/>
              <a:ea typeface="Calibri"/>
              <a:cs typeface="Calibri"/>
              <a:sym typeface="Calibri"/>
            </a:endParaRPr>
          </a:p>
          <a:p>
            <a:pPr indent="0" lvl="0" marL="6858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Includes a complete list of recommendation letter writers</a:t>
            </a:r>
            <a:endParaRPr sz="12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startAt="5"/>
            </a:pPr>
            <a:r>
              <a:rPr lang="en" sz="1200">
                <a:solidFill>
                  <a:schemeClr val="dk1"/>
                </a:solidFill>
                <a:latin typeface="Calibri"/>
                <a:ea typeface="Calibri"/>
                <a:cs typeface="Calibri"/>
                <a:sym typeface="Calibri"/>
              </a:rPr>
              <a:t>Materials must be submitted on time in order to take full advantage of the mock interviews (see below)</a:t>
            </a:r>
            <a:endParaRPr sz="12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startAt="5"/>
            </a:pPr>
            <a:r>
              <a:rPr lang="en" sz="1200">
                <a:solidFill>
                  <a:schemeClr val="dk1"/>
                </a:solidFill>
                <a:latin typeface="Calibri"/>
                <a:ea typeface="Calibri"/>
                <a:cs typeface="Calibri"/>
                <a:sym typeface="Calibri"/>
              </a:rPr>
              <a:t>Missing letters of recommendation WILL delay your application.</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95" name="Shape 195"/>
        <p:cNvGrpSpPr/>
        <p:nvPr/>
      </p:nvGrpSpPr>
      <p:grpSpPr>
        <a:xfrm>
          <a:off x="0" y="0"/>
          <a:ext cx="0" cy="0"/>
          <a:chOff x="0" y="0"/>
          <a:chExt cx="0" cy="0"/>
        </a:xfrm>
      </p:grpSpPr>
      <p:sp>
        <p:nvSpPr>
          <p:cNvPr id="196" name="Google Shape;196;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 Year Calendar </a:t>
            </a:r>
            <a:endParaRPr/>
          </a:p>
        </p:txBody>
      </p:sp>
      <p:sp>
        <p:nvSpPr>
          <p:cNvPr id="197" name="Google Shape;197;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IV. </a:t>
            </a:r>
            <a:r>
              <a:rPr i="1" lang="en" sz="1200">
                <a:solidFill>
                  <a:schemeClr val="dk1"/>
                </a:solidFill>
                <a:latin typeface="Calibri"/>
                <a:ea typeface="Calibri"/>
                <a:cs typeface="Calibri"/>
                <a:sym typeface="Calibri"/>
              </a:rPr>
              <a:t>April 2024</a:t>
            </a:r>
            <a:endParaRPr i="1" sz="12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 sz="1200">
                <a:solidFill>
                  <a:schemeClr val="dk1"/>
                </a:solidFill>
                <a:latin typeface="Calibri"/>
                <a:ea typeface="Calibri"/>
                <a:cs typeface="Calibri"/>
                <a:sym typeface="Calibri"/>
              </a:rPr>
              <a:t>Mock interviews: mid-April</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Opportunity to experience interview in a no/low-stress setting</a:t>
            </a:r>
            <a:endParaRPr sz="1200">
              <a:solidFill>
                <a:schemeClr val="dk1"/>
              </a:solidFill>
              <a:latin typeface="Calibri"/>
              <a:ea typeface="Calibri"/>
              <a:cs typeface="Calibri"/>
              <a:sym typeface="Calibri"/>
            </a:endParaRPr>
          </a:p>
          <a:p>
            <a:pPr indent="-165100" lvl="0" marL="6350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Helpful comments from our NRT staff on the interviewing process.</a:t>
            </a:r>
            <a:endParaRPr sz="12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startAt="2"/>
            </a:pPr>
            <a:r>
              <a:rPr lang="en" sz="1200">
                <a:solidFill>
                  <a:schemeClr val="dk1"/>
                </a:solidFill>
                <a:latin typeface="Calibri"/>
                <a:ea typeface="Calibri"/>
                <a:cs typeface="Calibri"/>
                <a:sym typeface="Calibri"/>
              </a:rPr>
              <a:t>Personal statement and Interview workshop: late-April</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V.</a:t>
            </a:r>
            <a:r>
              <a:rPr i="1" lang="en" sz="1200">
                <a:solidFill>
                  <a:schemeClr val="dk1"/>
                </a:solidFill>
                <a:latin typeface="Calibri"/>
                <a:ea typeface="Calibri"/>
                <a:cs typeface="Calibri"/>
                <a:sym typeface="Calibri"/>
              </a:rPr>
              <a:t> June 2024</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a:t>
            </a:r>
            <a:r>
              <a:rPr lang="en" sz="7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Your AMCAS application should be completed by mid-June.</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a:t>
            </a:r>
            <a:r>
              <a:rPr lang="en" sz="7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Online application and details can be found on AMCAS website.</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a:t>
            </a:r>
            <a:r>
              <a:rPr lang="en" sz="7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MCAT must have been completed by late June (at the latest).</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latin typeface="Calibri"/>
              <a:ea typeface="Calibri"/>
              <a:cs typeface="Calibri"/>
              <a:sym typeface="Calibri"/>
            </a:endParaRPr>
          </a:p>
          <a:p>
            <a:pPr indent="0" lvl="0" marL="0" rtl="0" algn="l">
              <a:spcBef>
                <a:spcPts val="1600"/>
              </a:spcBef>
              <a:spcAft>
                <a:spcPts val="0"/>
              </a:spcAft>
              <a:buClr>
                <a:schemeClr val="dk1"/>
              </a:buClr>
              <a:buSzPts val="1100"/>
              <a:buFont typeface="Arial"/>
              <a:buNone/>
            </a:pPr>
            <a:r>
              <a:t/>
            </a:r>
            <a:endParaRPr>
              <a:latin typeface="Calibri"/>
              <a:ea typeface="Calibri"/>
              <a:cs typeface="Calibri"/>
              <a:sym typeface="Calibri"/>
            </a:endParaRPr>
          </a:p>
          <a:p>
            <a:pPr indent="0" lvl="0" marL="0" rtl="0" algn="l">
              <a:spcBef>
                <a:spcPts val="1600"/>
              </a:spcBef>
              <a:spcAft>
                <a:spcPts val="1600"/>
              </a:spcAft>
              <a:buNone/>
            </a:pPr>
            <a:r>
              <a:t/>
            </a: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01" name="Shape 201"/>
        <p:cNvGrpSpPr/>
        <p:nvPr/>
      </p:nvGrpSpPr>
      <p:grpSpPr>
        <a:xfrm>
          <a:off x="0" y="0"/>
          <a:ext cx="0" cy="0"/>
          <a:chOff x="0" y="0"/>
          <a:chExt cx="0" cy="0"/>
        </a:xfrm>
      </p:grpSpPr>
      <p:sp>
        <p:nvSpPr>
          <p:cNvPr id="202" name="Google Shape;202;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Application Year Calendar </a:t>
            </a:r>
            <a:endParaRPr/>
          </a:p>
          <a:p>
            <a:pPr indent="0" lvl="0" marL="0" rtl="0" algn="l">
              <a:spcBef>
                <a:spcPts val="0"/>
              </a:spcBef>
              <a:spcAft>
                <a:spcPts val="0"/>
              </a:spcAft>
              <a:buNone/>
            </a:pPr>
            <a:r>
              <a:t/>
            </a:r>
            <a:endParaRPr/>
          </a:p>
        </p:txBody>
      </p:sp>
      <p:sp>
        <p:nvSpPr>
          <p:cNvPr id="203" name="Google Shape;203;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sz="1200" u="sng">
                <a:solidFill>
                  <a:schemeClr val="dk1"/>
                </a:solidFill>
                <a:highlight>
                  <a:srgbClr val="FFFF00"/>
                </a:highlight>
                <a:latin typeface="Calibri"/>
                <a:ea typeface="Calibri"/>
                <a:cs typeface="Calibri"/>
                <a:sym typeface="Calibri"/>
              </a:rPr>
              <a:t>Alum in your Gap Years? You must contact us in the Fall of the year before you apply so that we can set you up with an NRT.</a:t>
            </a:r>
            <a:endParaRPr b="1" i="1" sz="1200" u="sng">
              <a:solidFill>
                <a:schemeClr val="dk1"/>
              </a:solidFill>
              <a:highlight>
                <a:srgbClr val="FFFF00"/>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a:t>
            </a:r>
            <a:r>
              <a:rPr lang="en" sz="700">
                <a:solidFill>
                  <a:schemeClr val="dk1"/>
                </a:solidFill>
                <a:latin typeface="Calibri"/>
                <a:ea typeface="Calibri"/>
                <a:cs typeface="Calibri"/>
                <a:sym typeface="Calibri"/>
              </a:rPr>
              <a:t> 	</a:t>
            </a:r>
            <a:r>
              <a:rPr b="1" lang="en" sz="1200">
                <a:solidFill>
                  <a:schemeClr val="dk1"/>
                </a:solidFill>
                <a:latin typeface="Calibri"/>
                <a:ea typeface="Calibri"/>
                <a:cs typeface="Calibri"/>
                <a:sym typeface="Calibri"/>
              </a:rPr>
              <a:t>Example</a:t>
            </a:r>
            <a:r>
              <a:rPr lang="en" sz="1200">
                <a:solidFill>
                  <a:schemeClr val="dk1"/>
                </a:solidFill>
                <a:latin typeface="Calibri"/>
                <a:ea typeface="Calibri"/>
                <a:cs typeface="Calibri"/>
                <a:sym typeface="Calibri"/>
              </a:rPr>
              <a:t>: If you are five years out and planning on submitting your application in June 2024, you should contact us (</a:t>
            </a:r>
            <a:r>
              <a:rPr lang="en" sz="1200">
                <a:solidFill>
                  <a:srgbClr val="0000FF"/>
                </a:solidFill>
                <a:latin typeface="Calibri"/>
                <a:ea typeface="Calibri"/>
                <a:cs typeface="Calibri"/>
                <a:sym typeface="Calibri"/>
              </a:rPr>
              <a:t>adams-medical@lists.fas.harvard.edu)</a:t>
            </a:r>
            <a:r>
              <a:rPr lang="en" sz="1200">
                <a:solidFill>
                  <a:schemeClr val="dk1"/>
                </a:solidFill>
                <a:latin typeface="Calibri"/>
                <a:ea typeface="Calibri"/>
                <a:cs typeface="Calibri"/>
                <a:sym typeface="Calibri"/>
              </a:rPr>
              <a:t> in the Fall of 2023.</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 </a:t>
            </a:r>
            <a:endParaRPr b="1" sz="12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QUESTIONS?  Please look at the Adams Premed and OCS WEBSITES first.</a:t>
            </a:r>
            <a:endParaRPr b="1" sz="12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Then email </a:t>
            </a:r>
            <a:r>
              <a:rPr b="1" lang="en" sz="1000" u="sng">
                <a:solidFill>
                  <a:srgbClr val="1155CC"/>
                </a:solidFill>
                <a:highlight>
                  <a:srgbClr val="FFFF00"/>
                </a:highlight>
              </a:rPr>
              <a:t>adams-medical@lists.fas.harvard.edu</a:t>
            </a:r>
            <a:r>
              <a:rPr lang="en" sz="1200">
                <a:solidFill>
                  <a:srgbClr val="0000FF"/>
                </a:solidFill>
                <a:latin typeface="Calibri"/>
                <a:ea typeface="Calibri"/>
                <a:cs typeface="Calibri"/>
                <a:sym typeface="Calibri"/>
              </a:rPr>
              <a:t> </a:t>
            </a:r>
            <a:r>
              <a:rPr lang="en" sz="1200">
                <a:solidFill>
                  <a:schemeClr val="dk1"/>
                </a:solidFill>
                <a:latin typeface="Calibri"/>
                <a:ea typeface="Calibri"/>
                <a:cs typeface="Calibri"/>
                <a:sym typeface="Calibri"/>
              </a:rPr>
              <a:t>if you cannot find the answers!</a:t>
            </a:r>
            <a:endParaRPr sz="1200">
              <a:solidFill>
                <a:schemeClr val="dk1"/>
              </a:solidFill>
              <a:latin typeface="Calibri"/>
              <a:ea typeface="Calibri"/>
              <a:cs typeface="Calibri"/>
              <a:sym typeface="Calibri"/>
            </a:endParaRPr>
          </a:p>
          <a:p>
            <a:pPr indent="0" lvl="0" marL="0" rtl="0" algn="l">
              <a:spcBef>
                <a:spcPts val="0"/>
              </a:spcBef>
              <a:spcAft>
                <a:spcPts val="1600"/>
              </a:spcAft>
              <a:buNone/>
            </a:pPr>
            <a:r>
              <a:t/>
            </a: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Form! (Adams Pre-Health Info Form)</a:t>
            </a:r>
            <a:endParaRPr/>
          </a:p>
        </p:txBody>
      </p:sp>
      <p:pic>
        <p:nvPicPr>
          <p:cNvPr id="209" name="Google Shape;209;p37"/>
          <p:cNvPicPr preferRelativeResize="0"/>
          <p:nvPr/>
        </p:nvPicPr>
        <p:blipFill>
          <a:blip r:embed="rId3">
            <a:alphaModFix/>
          </a:blip>
          <a:stretch>
            <a:fillRect/>
          </a:stretch>
        </p:blipFill>
        <p:spPr>
          <a:xfrm>
            <a:off x="2380375" y="1017725"/>
            <a:ext cx="3843517" cy="3820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t>
            </a:r>
            <a:r>
              <a:rPr i="1" lang="en" sz="1200">
                <a:solidFill>
                  <a:schemeClr val="dk1"/>
                </a:solidFill>
                <a:latin typeface="Calibri"/>
                <a:ea typeface="Calibri"/>
                <a:cs typeface="Calibri"/>
                <a:sym typeface="Calibri"/>
              </a:rPr>
              <a:t>Resident Tutors: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AutoNum type="alphaLcParenR"/>
            </a:pPr>
            <a:r>
              <a:rPr lang="en" sz="1200">
                <a:solidFill>
                  <a:schemeClr val="dk1"/>
                </a:solidFill>
                <a:latin typeface="Calibri"/>
                <a:ea typeface="Calibri"/>
                <a:cs typeface="Calibri"/>
                <a:sym typeface="Calibri"/>
              </a:rPr>
              <a:t>Varnel Antoine (Co-Chair), Dan Kim (Co-Chair), Leen Al Kassab, Carolina Jaramillo, Maud Jansen, David Morse, Daniel Echelman, Chad Vigil</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E-mail: </a:t>
            </a:r>
            <a:r>
              <a:rPr b="1" lang="en" sz="1200">
                <a:solidFill>
                  <a:schemeClr val="dk1"/>
                </a:solidFill>
                <a:latin typeface="Calibri"/>
                <a:ea typeface="Calibri"/>
                <a:cs typeface="Calibri"/>
                <a:sym typeface="Calibri"/>
              </a:rPr>
              <a:t>adams-medical@lists.fas.harvard.edu</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WEBSITE: </a:t>
            </a:r>
            <a:r>
              <a:rPr lang="en" sz="1200" u="sng">
                <a:solidFill>
                  <a:schemeClr val="hlink"/>
                </a:solidFill>
                <a:latin typeface="Calibri"/>
                <a:ea typeface="Calibri"/>
                <a:cs typeface="Calibri"/>
                <a:sym typeface="Calibri"/>
                <a:hlinkClick r:id="rId3"/>
              </a:rPr>
              <a:t>https://adamshouse.harvard.edu/pre-med-advising</a:t>
            </a:r>
            <a:r>
              <a:rPr lang="en" sz="1200">
                <a:solidFill>
                  <a:srgbClr val="0000FF"/>
                </a:solidFill>
                <a:latin typeface="Calibri"/>
                <a:ea typeface="Calibri"/>
                <a:cs typeface="Calibri"/>
                <a:sym typeface="Calibri"/>
              </a:rPr>
              <a:t> </a:t>
            </a:r>
            <a:endParaRPr sz="1200">
              <a:solidFill>
                <a:srgbClr val="0000FF"/>
              </a:solidFill>
              <a:latin typeface="Calibri"/>
              <a:ea typeface="Calibri"/>
              <a:cs typeface="Calibri"/>
              <a:sym typeface="Calibri"/>
            </a:endParaRPr>
          </a:p>
          <a:p>
            <a:pPr indent="0" lvl="0" marL="0" rtl="0" algn="l">
              <a:spcBef>
                <a:spcPts val="0"/>
              </a:spcBef>
              <a:spcAft>
                <a:spcPts val="0"/>
              </a:spcAft>
              <a:buNone/>
            </a:pPr>
            <a:r>
              <a:t/>
            </a:r>
            <a:endParaRPr sz="1200">
              <a:solidFill>
                <a:srgbClr val="0000FF"/>
              </a:solidFill>
              <a:latin typeface="Calibri"/>
              <a:ea typeface="Calibri"/>
              <a:cs typeface="Calibri"/>
              <a:sym typeface="Calibri"/>
            </a:endParaRPr>
          </a:p>
          <a:p>
            <a:pPr indent="0" lvl="0" marL="0" rtl="0" algn="l">
              <a:spcBef>
                <a:spcPts val="0"/>
              </a:spcBef>
              <a:spcAft>
                <a:spcPts val="0"/>
              </a:spcAft>
              <a:buNone/>
            </a:pPr>
            <a:r>
              <a:rPr lang="en" sz="1200">
                <a:solidFill>
                  <a:srgbClr val="0000FF"/>
                </a:solidFill>
                <a:latin typeface="Calibri"/>
                <a:ea typeface="Calibri"/>
                <a:cs typeface="Calibri"/>
                <a:sym typeface="Calibri"/>
              </a:rPr>
              <a:t>Your pre-health tutors:</a:t>
            </a:r>
            <a:endParaRPr sz="1200">
              <a:solidFill>
                <a:srgbClr val="0000FF"/>
              </a:solidFill>
              <a:latin typeface="Calibri"/>
              <a:ea typeface="Calibri"/>
              <a:cs typeface="Calibri"/>
              <a:sym typeface="Calibri"/>
            </a:endParaRPr>
          </a:p>
        </p:txBody>
      </p:sp>
      <p:pic>
        <p:nvPicPr>
          <p:cNvPr id="71" name="Google Shape;71;p15"/>
          <p:cNvPicPr preferRelativeResize="0"/>
          <p:nvPr/>
        </p:nvPicPr>
        <p:blipFill>
          <a:blip r:embed="rId4">
            <a:alphaModFix/>
          </a:blip>
          <a:stretch>
            <a:fillRect/>
          </a:stretch>
        </p:blipFill>
        <p:spPr>
          <a:xfrm>
            <a:off x="159125" y="2658925"/>
            <a:ext cx="8825750" cy="1670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II. </a:t>
            </a:r>
            <a:r>
              <a:rPr i="1" lang="en" sz="1200">
                <a:solidFill>
                  <a:schemeClr val="dk1"/>
                </a:solidFill>
                <a:latin typeface="Calibri"/>
                <a:ea typeface="Calibri"/>
                <a:cs typeface="Calibri"/>
                <a:sym typeface="Calibri"/>
              </a:rPr>
              <a:t>Non-resident tutor (NRT) staff</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Who: Health professionals across stages of training and career paths (non-medicine NRT’s also available - let us know if you’re thinking of a different health professions grad school!)</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startAt="2"/>
            </a:pPr>
            <a:r>
              <a:rPr lang="en" sz="1200">
                <a:solidFill>
                  <a:schemeClr val="dk1"/>
                </a:solidFill>
                <a:latin typeface="Calibri"/>
                <a:ea typeface="Calibri"/>
                <a:cs typeface="Calibri"/>
                <a:sym typeface="Calibri"/>
              </a:rPr>
              <a:t>Role</a:t>
            </a:r>
            <a:endParaRPr sz="1200">
              <a:solidFill>
                <a:schemeClr val="dk1"/>
              </a:solidFill>
              <a:latin typeface="Calibri"/>
              <a:ea typeface="Calibri"/>
              <a:cs typeface="Calibri"/>
              <a:sym typeface="Calibri"/>
            </a:endParaRPr>
          </a:p>
          <a:p>
            <a:pPr indent="-304800" lvl="0" marL="13716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Advise across pre-med trajectory</a:t>
            </a:r>
            <a:endParaRPr sz="1200">
              <a:solidFill>
                <a:schemeClr val="dk1"/>
              </a:solidFill>
              <a:latin typeface="Calibri"/>
              <a:ea typeface="Calibri"/>
              <a:cs typeface="Calibri"/>
              <a:sym typeface="Calibri"/>
            </a:endParaRPr>
          </a:p>
          <a:p>
            <a:pPr indent="-304800" lvl="0" marL="13716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Provide insight into medicine as a career choice</a:t>
            </a:r>
            <a:endParaRPr sz="1200">
              <a:solidFill>
                <a:schemeClr val="dk1"/>
              </a:solidFill>
              <a:latin typeface="Calibri"/>
              <a:ea typeface="Calibri"/>
              <a:cs typeface="Calibri"/>
              <a:sym typeface="Calibri"/>
            </a:endParaRPr>
          </a:p>
          <a:p>
            <a:pPr indent="-304800" lvl="0" marL="13716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Assist you with school list, application, personal statement, mock interviews</a:t>
            </a:r>
            <a:endParaRPr sz="1200">
              <a:solidFill>
                <a:schemeClr val="dk1"/>
              </a:solidFill>
              <a:latin typeface="Calibri"/>
              <a:ea typeface="Calibri"/>
              <a:cs typeface="Calibri"/>
              <a:sym typeface="Calibri"/>
            </a:endParaRPr>
          </a:p>
          <a:p>
            <a:pPr indent="-304800" lvl="0" marL="13716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Write the Committee Letter</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startAt="2"/>
            </a:pPr>
            <a:r>
              <a:rPr lang="en" sz="1200">
                <a:solidFill>
                  <a:schemeClr val="dk1"/>
                </a:solidFill>
                <a:latin typeface="Calibri"/>
                <a:ea typeface="Calibri"/>
                <a:cs typeface="Calibri"/>
                <a:sym typeface="Calibri"/>
              </a:rPr>
              <a:t>Get to know your NRT! They are the </a:t>
            </a:r>
            <a:r>
              <a:rPr b="1" lang="en" sz="1200">
                <a:solidFill>
                  <a:schemeClr val="dk1"/>
                </a:solidFill>
                <a:latin typeface="Calibri"/>
                <a:ea typeface="Calibri"/>
                <a:cs typeface="Calibri"/>
                <a:sym typeface="Calibri"/>
              </a:rPr>
              <a:t>key </a:t>
            </a:r>
            <a:r>
              <a:rPr lang="en" sz="1200">
                <a:solidFill>
                  <a:schemeClr val="dk1"/>
                </a:solidFill>
                <a:latin typeface="Calibri"/>
                <a:ea typeface="Calibri"/>
                <a:cs typeface="Calibri"/>
                <a:sym typeface="Calibri"/>
              </a:rPr>
              <a:t>support system in preparation for and during the application process  </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Pairings will be announced in October</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III. </a:t>
            </a:r>
            <a:r>
              <a:rPr i="1" lang="en" sz="1200">
                <a:solidFill>
                  <a:schemeClr val="dk1"/>
                </a:solidFill>
                <a:latin typeface="Calibri"/>
                <a:ea typeface="Calibri"/>
                <a:cs typeface="Calibri"/>
                <a:sym typeface="Calibri"/>
              </a:rPr>
              <a:t>Mignone Center for Career Success (MCS)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Rob Harrington and Oona Ceder (</a:t>
            </a:r>
            <a:r>
              <a:rPr lang="en" sz="1200" u="sng">
                <a:solidFill>
                  <a:srgbClr val="1155CC"/>
                </a:solidFill>
                <a:latin typeface="Calibri"/>
                <a:ea typeface="Calibri"/>
                <a:cs typeface="Calibri"/>
                <a:sym typeface="Calibri"/>
              </a:rPr>
              <a:t>premed@fas.harvard.edu</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12573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They should be contacted as soon as possible if you are considering non-MD programs (e.g. vet school, dental school, PA school, nursing school)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Times New Roman"/>
              <a:buAutoNum type="alphaLcPeriod" startAt="2"/>
            </a:pPr>
            <a:r>
              <a:rPr lang="en" sz="1200">
                <a:solidFill>
                  <a:schemeClr val="dk1"/>
                </a:solidFill>
                <a:latin typeface="Calibri"/>
                <a:ea typeface="Calibri"/>
                <a:cs typeface="Calibri"/>
                <a:sym typeface="Calibri"/>
              </a:rPr>
              <a:t>***MCS website: </a:t>
            </a:r>
            <a:r>
              <a:rPr b="1" lang="en" sz="1200" u="sng">
                <a:solidFill>
                  <a:schemeClr val="hlink"/>
                </a:solidFill>
                <a:latin typeface="Calibri"/>
                <a:ea typeface="Calibri"/>
                <a:cs typeface="Calibri"/>
                <a:sym typeface="Calibri"/>
                <a:hlinkClick r:id="rId3"/>
              </a:rPr>
              <a:t>https://careerservices.fas.harvard.edu/channels/pre-med-students/</a:t>
            </a:r>
            <a:r>
              <a:rPr b="1"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1257300" rtl="0" algn="l">
              <a:spcBef>
                <a:spcPts val="0"/>
              </a:spcBef>
              <a:spcAft>
                <a:spcPts val="0"/>
              </a:spcAft>
              <a:buClr>
                <a:schemeClr val="dk1"/>
              </a:buClr>
              <a:buSzPts val="1200"/>
              <a:buFont typeface="Calibri"/>
              <a:buAutoNum type="alphaLcPeriod"/>
            </a:pPr>
            <a:r>
              <a:rPr lang="en" sz="1200" u="sng">
                <a:solidFill>
                  <a:schemeClr val="hlink"/>
                </a:solidFill>
                <a:latin typeface="Calibri"/>
                <a:ea typeface="Calibri"/>
                <a:cs typeface="Calibri"/>
                <a:sym typeface="Calibri"/>
                <a:hlinkClick r:id="rId4"/>
              </a:rPr>
              <a:t>Premedical Information for Harvard Students </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1257300" rtl="0" algn="l">
              <a:spcBef>
                <a:spcPts val="0"/>
              </a:spcBef>
              <a:spcAft>
                <a:spcPts val="0"/>
              </a:spcAft>
              <a:buClr>
                <a:schemeClr val="dk1"/>
              </a:buClr>
              <a:buSzPts val="1200"/>
              <a:buFont typeface="Calibri"/>
              <a:buAutoNum type="alphaLcPeriod" startAt="2"/>
            </a:pPr>
            <a:r>
              <a:rPr lang="en" sz="1200">
                <a:solidFill>
                  <a:schemeClr val="dk1"/>
                </a:solidFill>
                <a:latin typeface="Calibri"/>
                <a:ea typeface="Calibri"/>
                <a:cs typeface="Calibri"/>
                <a:sym typeface="Calibri"/>
              </a:rPr>
              <a:t>Sign up to the pre-health listserv!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startAt="3"/>
            </a:pPr>
            <a:r>
              <a:rPr lang="en" sz="1200">
                <a:solidFill>
                  <a:schemeClr val="dk1"/>
                </a:solidFill>
                <a:latin typeface="Calibri"/>
                <a:ea typeface="Calibri"/>
                <a:cs typeface="Calibri"/>
                <a:sym typeface="Calibri"/>
              </a:rPr>
              <a:t>Medical school information – including alumni evaluations of schools (this is most appropriate when deciding on a school list for applications)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89" name="Google Shape;89;p18"/>
          <p:cNvSpPr txBox="1"/>
          <p:nvPr>
            <p:ph idx="1" type="body"/>
          </p:nvPr>
        </p:nvSpPr>
        <p:spPr>
          <a:xfrm>
            <a:off x="311700" y="863550"/>
            <a:ext cx="8607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IV. </a:t>
            </a:r>
            <a:r>
              <a:rPr i="1" lang="en" sz="1200">
                <a:solidFill>
                  <a:schemeClr val="dk1"/>
                </a:solidFill>
                <a:latin typeface="Calibri"/>
                <a:ea typeface="Calibri"/>
                <a:cs typeface="Calibri"/>
                <a:sym typeface="Calibri"/>
              </a:rPr>
              <a:t>Published books, other resources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a:pPr>
            <a:r>
              <a:rPr lang="en" sz="1200" u="sng">
                <a:solidFill>
                  <a:srgbClr val="1155CC"/>
                </a:solidFill>
                <a:latin typeface="Calibri"/>
                <a:ea typeface="Calibri"/>
                <a:cs typeface="Calibri"/>
                <a:sym typeface="Calibri"/>
                <a:hlinkClick r:id="rId3">
                  <a:extLst>
                    <a:ext uri="{A12FA001-AC4F-418D-AE19-62706E023703}">
                      <ahyp:hlinkClr val="tx"/>
                    </a:ext>
                  </a:extLst>
                </a:hlinkClick>
              </a:rPr>
              <a:t>Medical Schools Admissions Requirements (MSAR)</a:t>
            </a:r>
            <a:r>
              <a:rPr lang="en" sz="1200">
                <a:solidFill>
                  <a:schemeClr val="dk1"/>
                </a:solidFill>
                <a:latin typeface="Calibri"/>
                <a:ea typeface="Calibri"/>
                <a:cs typeface="Calibri"/>
                <a:sym typeface="Calibri"/>
              </a:rPr>
              <a:t> - </a:t>
            </a:r>
            <a:r>
              <a:rPr lang="en" sz="1200">
                <a:solidFill>
                  <a:srgbClr val="292929"/>
                </a:solidFill>
                <a:latin typeface="Calibri"/>
                <a:ea typeface="Calibri"/>
                <a:cs typeface="Calibri"/>
                <a:sym typeface="Calibri"/>
              </a:rPr>
              <a:t>online database that enables you to browse, search, sort, and compare information about U.S. and Canadian medical schools and BS/MD programs, and more (1 and 2-year subscriptions) $36 value</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startAt="2"/>
            </a:pPr>
            <a:r>
              <a:rPr lang="en" sz="1200">
                <a:solidFill>
                  <a:schemeClr val="dk1"/>
                </a:solidFill>
                <a:latin typeface="Calibri"/>
                <a:ea typeface="Calibri"/>
                <a:cs typeface="Calibri"/>
                <a:sym typeface="Calibri"/>
              </a:rPr>
              <a:t>MCS Booklet with Harvard Undergraduate-specific data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startAt="3"/>
            </a:pPr>
            <a:r>
              <a:rPr lang="en" sz="1200">
                <a:solidFill>
                  <a:schemeClr val="dk1"/>
                </a:solidFill>
                <a:latin typeface="Calibri"/>
                <a:ea typeface="Calibri"/>
                <a:cs typeface="Calibri"/>
                <a:sym typeface="Calibri"/>
              </a:rPr>
              <a:t>AMCAS website --</a:t>
            </a:r>
            <a:r>
              <a:rPr lang="en" sz="1200" u="sng">
                <a:solidFill>
                  <a:schemeClr val="hlink"/>
                </a:solidFill>
                <a:latin typeface="Calibri"/>
                <a:ea typeface="Calibri"/>
                <a:cs typeface="Calibri"/>
                <a:sym typeface="Calibri"/>
                <a:hlinkClick r:id="rId4"/>
              </a:rPr>
              <a:t>http://www.aamc.org/students/amcas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startAt="4"/>
            </a:pPr>
            <a:r>
              <a:rPr lang="en" sz="1200">
                <a:solidFill>
                  <a:schemeClr val="dk1"/>
                </a:solidFill>
                <a:latin typeface="Calibri"/>
                <a:ea typeface="Calibri"/>
                <a:cs typeface="Calibri"/>
                <a:sym typeface="Calibri"/>
              </a:rPr>
              <a:t>Other – medical school websites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V. </a:t>
            </a:r>
            <a:r>
              <a:rPr i="1" lang="en" sz="1200">
                <a:solidFill>
                  <a:schemeClr val="dk1"/>
                </a:solidFill>
                <a:latin typeface="Calibri"/>
                <a:ea typeface="Calibri"/>
                <a:cs typeface="Calibri"/>
                <a:sym typeface="Calibri"/>
              </a:rPr>
              <a:t>Financial resources </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a:pPr>
            <a:r>
              <a:rPr lang="en" sz="1200" u="sng">
                <a:solidFill>
                  <a:srgbClr val="1155CC"/>
                </a:solidFill>
                <a:latin typeface="Calibri"/>
                <a:ea typeface="Calibri"/>
                <a:cs typeface="Calibri"/>
                <a:sym typeface="Calibri"/>
                <a:hlinkClick r:id="rId5">
                  <a:extLst>
                    <a:ext uri="{A12FA001-AC4F-418D-AE19-62706E023703}">
                      <ahyp:hlinkClr val="tx"/>
                    </a:ext>
                  </a:extLst>
                </a:hlinkClick>
              </a:rPr>
              <a:t>Fee Assistance Program</a:t>
            </a:r>
            <a:r>
              <a:rPr lang="en" sz="1200">
                <a:solidFill>
                  <a:schemeClr val="dk1"/>
                </a:solidFill>
                <a:latin typeface="Calibri"/>
                <a:ea typeface="Calibri"/>
                <a:cs typeface="Calibri"/>
                <a:sym typeface="Calibri"/>
              </a:rPr>
              <a:t> (up to two calendar years from when you submit your Fee Assistance Program application) </a:t>
            </a:r>
            <a:endParaRPr sz="1200">
              <a:solidFill>
                <a:schemeClr val="dk1"/>
              </a:solidFill>
              <a:latin typeface="Calibri"/>
              <a:ea typeface="Calibri"/>
              <a:cs typeface="Calibri"/>
              <a:sym typeface="Calibri"/>
            </a:endParaRPr>
          </a:p>
          <a:p>
            <a:pPr indent="-304800" lvl="0" marL="1143000" rtl="0" algn="l">
              <a:spcBef>
                <a:spcPts val="0"/>
              </a:spcBef>
              <a:spcAft>
                <a:spcPts val="0"/>
              </a:spcAft>
              <a:buClr>
                <a:schemeClr val="dk1"/>
              </a:buClr>
              <a:buSzPts val="1200"/>
              <a:buFont typeface="Calibri"/>
              <a:buAutoNum type="romanLcPeriod"/>
            </a:pPr>
            <a:r>
              <a:rPr lang="en" sz="1200">
                <a:solidFill>
                  <a:schemeClr val="dk1"/>
                </a:solidFill>
                <a:latin typeface="Calibri"/>
                <a:ea typeface="Calibri"/>
                <a:cs typeface="Calibri"/>
                <a:sym typeface="Calibri"/>
              </a:rPr>
              <a:t>Reduced registration fee, from $330 to $135, for MCAT exams until December 31st of the year you submit your Fee Assistance Program application  </a:t>
            </a:r>
            <a:endParaRPr sz="1200">
              <a:solidFill>
                <a:schemeClr val="dk1"/>
              </a:solidFill>
              <a:latin typeface="Calibri"/>
              <a:ea typeface="Calibri"/>
              <a:cs typeface="Calibri"/>
              <a:sym typeface="Calibri"/>
            </a:endParaRPr>
          </a:p>
          <a:p>
            <a:pPr indent="-304800" lvl="0" marL="1143000" rtl="0" algn="l">
              <a:spcBef>
                <a:spcPts val="0"/>
              </a:spcBef>
              <a:spcAft>
                <a:spcPts val="0"/>
              </a:spcAft>
              <a:buClr>
                <a:schemeClr val="dk1"/>
              </a:buClr>
              <a:buSzPts val="1200"/>
              <a:buFont typeface="Calibri"/>
              <a:buAutoNum type="romanLcPeriod" startAt="2"/>
            </a:pPr>
            <a:r>
              <a:rPr lang="en" sz="1200">
                <a:solidFill>
                  <a:schemeClr val="dk1"/>
                </a:solidFill>
                <a:latin typeface="Calibri"/>
                <a:ea typeface="Calibri"/>
                <a:cs typeface="Calibri"/>
                <a:sym typeface="Calibri"/>
              </a:rPr>
              <a:t>Complimentary access to the Medical School Admission Requirements (MSAR) website ($36 value)</a:t>
            </a:r>
            <a:endParaRPr sz="1200">
              <a:solidFill>
                <a:schemeClr val="dk1"/>
              </a:solidFill>
              <a:latin typeface="Calibri"/>
              <a:ea typeface="Calibri"/>
              <a:cs typeface="Calibri"/>
              <a:sym typeface="Calibri"/>
            </a:endParaRPr>
          </a:p>
          <a:p>
            <a:pPr indent="-304800" lvl="0" marL="1143000" rtl="0" algn="l">
              <a:spcBef>
                <a:spcPts val="0"/>
              </a:spcBef>
              <a:spcAft>
                <a:spcPts val="0"/>
              </a:spcAft>
              <a:buClr>
                <a:schemeClr val="dk1"/>
              </a:buClr>
              <a:buSzPts val="1200"/>
              <a:buFont typeface="Calibri"/>
              <a:buAutoNum type="romanLcPeriod" startAt="3"/>
            </a:pPr>
            <a:r>
              <a:rPr lang="en" sz="1200">
                <a:solidFill>
                  <a:schemeClr val="dk1"/>
                </a:solidFill>
                <a:latin typeface="Calibri"/>
                <a:ea typeface="Calibri"/>
                <a:cs typeface="Calibri"/>
                <a:sym typeface="Calibri"/>
              </a:rPr>
              <a:t>Waiver for all AMCAS fees for one (1) application submission with up to 20 medical school designations ($1030 value)</a:t>
            </a:r>
            <a:endParaRPr sz="1200">
              <a:solidFill>
                <a:schemeClr val="dk1"/>
              </a:solidFill>
              <a:latin typeface="Calibri"/>
              <a:ea typeface="Calibri"/>
              <a:cs typeface="Calibri"/>
              <a:sym typeface="Calibri"/>
            </a:endParaRPr>
          </a:p>
          <a:p>
            <a:pPr indent="-304800" lvl="0" marL="1143000" rtl="0" algn="l">
              <a:spcBef>
                <a:spcPts val="0"/>
              </a:spcBef>
              <a:spcAft>
                <a:spcPts val="0"/>
              </a:spcAft>
              <a:buClr>
                <a:schemeClr val="dk1"/>
              </a:buClr>
              <a:buSzPts val="1200"/>
              <a:buFont typeface="Calibri"/>
              <a:buAutoNum type="romanLcPeriod" startAt="3"/>
            </a:pPr>
            <a:r>
              <a:rPr lang="en" sz="1200">
                <a:solidFill>
                  <a:schemeClr val="dk1"/>
                </a:solidFill>
                <a:latin typeface="Calibri"/>
                <a:ea typeface="Calibri"/>
                <a:cs typeface="Calibri"/>
                <a:sym typeface="Calibri"/>
              </a:rPr>
              <a:t>Waiver for AAMC PREview professional readiness exam registration fees ($100 value).  </a:t>
            </a:r>
            <a:endParaRPr sz="1200">
              <a:solidFill>
                <a:schemeClr val="dk1"/>
              </a:solidFill>
              <a:latin typeface="Calibri"/>
              <a:ea typeface="Calibri"/>
              <a:cs typeface="Calibri"/>
              <a:sym typeface="Calibri"/>
            </a:endParaRPr>
          </a:p>
          <a:p>
            <a:pPr indent="-304800" lvl="0" marL="1143000" rtl="0" algn="l">
              <a:spcBef>
                <a:spcPts val="0"/>
              </a:spcBef>
              <a:spcAft>
                <a:spcPts val="0"/>
              </a:spcAft>
              <a:buClr>
                <a:schemeClr val="dk1"/>
              </a:buClr>
              <a:buSzPts val="1200"/>
              <a:buFont typeface="Calibri"/>
              <a:buAutoNum type="romanLcPeriod" startAt="3"/>
            </a:pPr>
            <a:r>
              <a:rPr lang="en" sz="1200">
                <a:solidFill>
                  <a:schemeClr val="dk1"/>
                </a:solidFill>
                <a:latin typeface="Calibri"/>
                <a:ea typeface="Calibri"/>
                <a:cs typeface="Calibri"/>
                <a:sym typeface="Calibri"/>
              </a:rPr>
              <a:t>Effective calendar year 2022, the AAMC has modified two of its eligibility requirements for the Fee Assistance Program:</a:t>
            </a:r>
            <a:endParaRPr sz="1200">
              <a:solidFill>
                <a:schemeClr val="dk1"/>
              </a:solidFill>
              <a:latin typeface="Calibri"/>
              <a:ea typeface="Calibri"/>
              <a:cs typeface="Calibri"/>
              <a:sym typeface="Calibri"/>
            </a:endParaRPr>
          </a:p>
          <a:p>
            <a:pPr indent="-304800" lvl="2" marL="1371600" rtl="0" algn="l">
              <a:spcBef>
                <a:spcPts val="0"/>
              </a:spcBef>
              <a:spcAft>
                <a:spcPts val="0"/>
              </a:spcAft>
              <a:buClr>
                <a:schemeClr val="dk1"/>
              </a:buClr>
              <a:buSzPts val="1200"/>
              <a:buFont typeface="Calibri"/>
              <a:buAutoNum type="romanLcPeriod"/>
            </a:pPr>
            <a:r>
              <a:rPr lang="en" sz="1200">
                <a:solidFill>
                  <a:schemeClr val="dk1"/>
                </a:solidFill>
                <a:latin typeface="Calibri"/>
                <a:ea typeface="Calibri"/>
                <a:cs typeface="Calibri"/>
                <a:sym typeface="Calibri"/>
              </a:rPr>
              <a:t>Removed the U.S. citizenship and certain visa status eligibility requirements, and will instead require a U.S. address.</a:t>
            </a:r>
            <a:endParaRPr sz="1200">
              <a:solidFill>
                <a:schemeClr val="dk1"/>
              </a:solidFill>
              <a:latin typeface="Calibri"/>
              <a:ea typeface="Calibri"/>
              <a:cs typeface="Calibri"/>
              <a:sym typeface="Calibri"/>
            </a:endParaRPr>
          </a:p>
          <a:p>
            <a:pPr indent="-304800" lvl="2" marL="1371600" rtl="0" algn="l">
              <a:spcBef>
                <a:spcPts val="0"/>
              </a:spcBef>
              <a:spcAft>
                <a:spcPts val="0"/>
              </a:spcAft>
              <a:buClr>
                <a:schemeClr val="dk1"/>
              </a:buClr>
              <a:buSzPts val="1200"/>
              <a:buFont typeface="Calibri"/>
              <a:buAutoNum type="romanLcPeriod"/>
            </a:pPr>
            <a:r>
              <a:rPr lang="en" sz="1200">
                <a:solidFill>
                  <a:schemeClr val="dk1"/>
                </a:solidFill>
                <a:latin typeface="Calibri"/>
                <a:ea typeface="Calibri"/>
                <a:cs typeface="Calibri"/>
                <a:sym typeface="Calibri"/>
              </a:rPr>
              <a:t>Removed the requirement for parental financial information for applicants age 26 and over on the day the application is submitted.</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1600"/>
              </a:spcAft>
              <a:buNone/>
            </a:pPr>
            <a:r>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pic>
        <p:nvPicPr>
          <p:cNvPr id="95" name="Google Shape;95;p19"/>
          <p:cNvPicPr preferRelativeResize="0"/>
          <p:nvPr/>
        </p:nvPicPr>
        <p:blipFill>
          <a:blip r:embed="rId3">
            <a:alphaModFix/>
          </a:blip>
          <a:stretch>
            <a:fillRect/>
          </a:stretch>
        </p:blipFill>
        <p:spPr>
          <a:xfrm>
            <a:off x="1812047" y="1965600"/>
            <a:ext cx="4948475" cy="2094525"/>
          </a:xfrm>
          <a:prstGeom prst="rect">
            <a:avLst/>
          </a:prstGeom>
          <a:noFill/>
          <a:ln>
            <a:noFill/>
          </a:ln>
        </p:spPr>
      </p:pic>
      <p:sp>
        <p:nvSpPr>
          <p:cNvPr id="96" name="Google Shape;96;p19"/>
          <p:cNvSpPr txBox="1"/>
          <p:nvPr/>
        </p:nvSpPr>
        <p:spPr>
          <a:xfrm>
            <a:off x="683125" y="1017725"/>
            <a:ext cx="7206300" cy="794100"/>
          </a:xfrm>
          <a:prstGeom prst="rect">
            <a:avLst/>
          </a:prstGeom>
          <a:noFill/>
          <a:ln>
            <a:noFill/>
          </a:ln>
        </p:spPr>
        <p:txBody>
          <a:bodyPr anchorCtr="0" anchor="t" bIns="91425" lIns="91425" spcFirstLastPara="1" rIns="91425" wrap="square" tIns="91425">
            <a:spAutoFit/>
          </a:bodyPr>
          <a:lstStyle/>
          <a:p>
            <a:pPr indent="-304800" lvl="0" marL="685800" rtl="0" algn="l">
              <a:lnSpc>
                <a:spcPct val="115000"/>
              </a:lnSpc>
              <a:spcBef>
                <a:spcPts val="0"/>
              </a:spcBef>
              <a:spcAft>
                <a:spcPts val="0"/>
              </a:spcAft>
              <a:buClr>
                <a:schemeClr val="dk1"/>
              </a:buClr>
              <a:buSzPts val="1200"/>
              <a:buFont typeface="Calibri"/>
              <a:buAutoNum type="alphaLcPeriod" startAt="2"/>
            </a:pPr>
            <a:r>
              <a:rPr lang="en" sz="1200">
                <a:solidFill>
                  <a:schemeClr val="dk1"/>
                </a:solidFill>
                <a:latin typeface="Calibri"/>
                <a:ea typeface="Calibri"/>
                <a:cs typeface="Calibri"/>
                <a:sym typeface="Calibri"/>
              </a:rPr>
              <a:t>Financial Aid Office  </a:t>
            </a:r>
            <a:endParaRPr sz="1200">
              <a:solidFill>
                <a:schemeClr val="dk1"/>
              </a:solidFill>
              <a:latin typeface="Calibri"/>
              <a:ea typeface="Calibri"/>
              <a:cs typeface="Calibri"/>
              <a:sym typeface="Calibri"/>
            </a:endParaRPr>
          </a:p>
          <a:p>
            <a:pPr indent="-304800" lvl="0" marL="1143000" rtl="0" algn="l">
              <a:lnSpc>
                <a:spcPct val="115000"/>
              </a:lnSpc>
              <a:spcBef>
                <a:spcPts val="0"/>
              </a:spcBef>
              <a:spcAft>
                <a:spcPts val="0"/>
              </a:spcAft>
              <a:buClr>
                <a:schemeClr val="dk1"/>
              </a:buClr>
              <a:buSzPts val="1200"/>
              <a:buFont typeface="Calibri"/>
              <a:buAutoNum type="romanLcPeriod"/>
            </a:pPr>
            <a:r>
              <a:rPr lang="en" sz="1200">
                <a:solidFill>
                  <a:schemeClr val="dk1"/>
                </a:solidFill>
                <a:latin typeface="Calibri"/>
                <a:ea typeface="Calibri"/>
                <a:cs typeface="Calibri"/>
                <a:sym typeface="Calibri"/>
              </a:rPr>
              <a:t>Reach out to your financial aid officer about your options to taking out additional loans to apply to graduate school (deferred while in graduate school and more)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Components of a Successful Med School App</a:t>
            </a:r>
            <a:endParaRPr/>
          </a:p>
        </p:txBody>
      </p:sp>
      <p:sp>
        <p:nvSpPr>
          <p:cNvPr id="102" name="Google Shape;102;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 </a:t>
            </a:r>
            <a:r>
              <a:rPr i="1" lang="en" sz="1200">
                <a:solidFill>
                  <a:schemeClr val="dk1"/>
                </a:solidFill>
                <a:latin typeface="Calibri"/>
                <a:ea typeface="Calibri"/>
                <a:cs typeface="Calibri"/>
                <a:sym typeface="Calibri"/>
              </a:rPr>
              <a:t>Numbers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Grades—yes, they are important [MCS Med School Admission Data];  </a:t>
            </a:r>
            <a:endParaRPr sz="1200">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alphaLcPeriod"/>
            </a:pPr>
            <a:r>
              <a:rPr lang="en" sz="1200">
                <a:solidFill>
                  <a:schemeClr val="dk1"/>
                </a:solidFill>
                <a:latin typeface="Calibri"/>
                <a:ea typeface="Calibri"/>
                <a:cs typeface="Calibri"/>
                <a:sym typeface="Calibri"/>
              </a:rPr>
              <a:t>Don’t be disheartened; admissions look favorably on an upward trend in your academic record</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startAt="2"/>
            </a:pPr>
            <a:r>
              <a:rPr lang="en" sz="1200">
                <a:solidFill>
                  <a:schemeClr val="dk1"/>
                </a:solidFill>
                <a:latin typeface="Calibri"/>
                <a:ea typeface="Calibri"/>
                <a:cs typeface="Calibri"/>
                <a:sym typeface="Calibri"/>
              </a:rPr>
              <a:t>Importance of science GPA. </a:t>
            </a:r>
            <a:endParaRPr sz="1200">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alphaLcPeriod"/>
            </a:pPr>
            <a:r>
              <a:rPr lang="en" sz="1200">
                <a:solidFill>
                  <a:schemeClr val="dk1"/>
                </a:solidFill>
                <a:latin typeface="Calibri"/>
                <a:ea typeface="Calibri"/>
                <a:cs typeface="Calibri"/>
                <a:sym typeface="Calibri"/>
              </a:rPr>
              <a:t>C or lower; see MCS premed/ academic adviser/ resource center for study strategies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startAt="3"/>
            </a:pPr>
            <a:r>
              <a:rPr lang="en" sz="1200">
                <a:solidFill>
                  <a:schemeClr val="dk1"/>
                </a:solidFill>
                <a:latin typeface="Calibri"/>
                <a:ea typeface="Calibri"/>
                <a:cs typeface="Calibri"/>
                <a:sym typeface="Calibri"/>
              </a:rPr>
              <a:t>Pre-med requirements (for a letter grade)– </a:t>
            </a:r>
            <a:endParaRPr sz="1200">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alphaLcPeriod"/>
            </a:pPr>
            <a:r>
              <a:rPr lang="en" sz="1200">
                <a:solidFill>
                  <a:schemeClr val="dk1"/>
                </a:solidFill>
                <a:latin typeface="Calibri"/>
                <a:ea typeface="Calibri"/>
                <a:cs typeface="Calibri"/>
                <a:sym typeface="Calibri"/>
              </a:rPr>
              <a:t>One year of general or inorganic chemistry with lab • One year of organic chemistry </a:t>
            </a:r>
            <a:endParaRPr sz="1200">
              <a:solidFill>
                <a:schemeClr val="dk1"/>
              </a:solidFill>
              <a:latin typeface="Calibri"/>
              <a:ea typeface="Calibri"/>
              <a:cs typeface="Calibri"/>
              <a:sym typeface="Calibri"/>
            </a:endParaRPr>
          </a:p>
          <a:p>
            <a:pPr indent="0" lvl="0" marL="914400" rtl="0" algn="l">
              <a:spcBef>
                <a:spcPts val="0"/>
              </a:spcBef>
              <a:spcAft>
                <a:spcPts val="0"/>
              </a:spcAft>
              <a:buNone/>
            </a:pPr>
            <a:r>
              <a:rPr lang="en" sz="1200">
                <a:solidFill>
                  <a:schemeClr val="dk1"/>
                </a:solidFill>
                <a:latin typeface="Calibri"/>
                <a:ea typeface="Calibri"/>
                <a:cs typeface="Calibri"/>
                <a:sym typeface="Calibri"/>
              </a:rPr>
              <a:t>with lab • One year of general physics with lab • One year of biology with lab </a:t>
            </a:r>
            <a:endParaRPr sz="1200">
              <a:solidFill>
                <a:schemeClr val="dk1"/>
              </a:solidFill>
              <a:latin typeface="Calibri"/>
              <a:ea typeface="Calibri"/>
              <a:cs typeface="Calibri"/>
              <a:sym typeface="Calibri"/>
            </a:endParaRPr>
          </a:p>
          <a:p>
            <a:pPr indent="0" lvl="0" marL="914400" rtl="0" algn="l">
              <a:spcBef>
                <a:spcPts val="0"/>
              </a:spcBef>
              <a:spcAft>
                <a:spcPts val="0"/>
              </a:spcAft>
              <a:buNone/>
            </a:pPr>
            <a:r>
              <a:rPr lang="en" sz="1200">
                <a:solidFill>
                  <a:schemeClr val="dk1"/>
                </a:solidFill>
                <a:latin typeface="Calibri"/>
                <a:ea typeface="Calibri"/>
                <a:cs typeface="Calibri"/>
                <a:sym typeface="Calibri"/>
              </a:rPr>
              <a:t>• One year of English • Math/Statistics •English</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startAt="3"/>
            </a:pPr>
            <a:r>
              <a:rPr lang="en" sz="1200">
                <a:solidFill>
                  <a:schemeClr val="dk1"/>
                </a:solidFill>
                <a:latin typeface="Calibri"/>
                <a:ea typeface="Calibri"/>
                <a:cs typeface="Calibri"/>
                <a:sym typeface="Calibri"/>
              </a:rPr>
              <a:t>Please see OCS website for detailed list and suggestions (premed bluebook)</a:t>
            </a:r>
            <a:endParaRPr/>
          </a:p>
        </p:txBody>
      </p:sp>
      <p:pic>
        <p:nvPicPr>
          <p:cNvPr id="103" name="Google Shape;103;p20"/>
          <p:cNvPicPr preferRelativeResize="0"/>
          <p:nvPr/>
        </p:nvPicPr>
        <p:blipFill>
          <a:blip r:embed="rId3">
            <a:alphaModFix/>
          </a:blip>
          <a:stretch>
            <a:fillRect/>
          </a:stretch>
        </p:blipFill>
        <p:spPr>
          <a:xfrm>
            <a:off x="6592600" y="2512625"/>
            <a:ext cx="2239701" cy="22797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Components of a Successful Med School App </a:t>
            </a:r>
            <a:endParaRPr/>
          </a:p>
        </p:txBody>
      </p:sp>
      <p:sp>
        <p:nvSpPr>
          <p:cNvPr id="109" name="Google Shape;109;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II. </a:t>
            </a:r>
            <a:r>
              <a:rPr i="1" lang="en" sz="1200">
                <a:solidFill>
                  <a:schemeClr val="dk1"/>
                </a:solidFill>
                <a:latin typeface="Calibri"/>
                <a:ea typeface="Calibri"/>
                <a:cs typeface="Calibri"/>
                <a:sym typeface="Calibri"/>
              </a:rPr>
              <a:t>MCAT</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Prep coursework </a:t>
            </a:r>
            <a:endParaRPr sz="1200">
              <a:solidFill>
                <a:schemeClr val="dk1"/>
              </a:solidFill>
              <a:latin typeface="Calibri"/>
              <a:ea typeface="Calibri"/>
              <a:cs typeface="Calibri"/>
              <a:sym typeface="Calibri"/>
            </a:endParaRPr>
          </a:p>
          <a:p>
            <a:pPr indent="-304800" lvl="0" marL="977900" rtl="0" algn="l">
              <a:spcBef>
                <a:spcPts val="0"/>
              </a:spcBef>
              <a:spcAft>
                <a:spcPts val="0"/>
              </a:spcAft>
              <a:buClr>
                <a:schemeClr val="dk1"/>
              </a:buClr>
              <a:buSzPts val="1200"/>
              <a:buFont typeface="Calibri"/>
              <a:buAutoNum type="romanLcPeriod"/>
            </a:pPr>
            <a:r>
              <a:rPr lang="en" sz="1200">
                <a:solidFill>
                  <a:schemeClr val="dk1"/>
                </a:solidFill>
                <a:latin typeface="Calibri"/>
                <a:ea typeface="Calibri"/>
                <a:cs typeface="Calibri"/>
                <a:sym typeface="Calibri"/>
              </a:rPr>
              <a:t>MCAT practice manuals, old exams from AAMC </a:t>
            </a:r>
            <a:endParaRPr sz="1200">
              <a:solidFill>
                <a:schemeClr val="dk1"/>
              </a:solidFill>
              <a:latin typeface="Calibri"/>
              <a:ea typeface="Calibri"/>
              <a:cs typeface="Calibri"/>
              <a:sym typeface="Calibri"/>
            </a:endParaRPr>
          </a:p>
          <a:p>
            <a:pPr indent="-304800" lvl="0" marL="977900" rtl="0" algn="l">
              <a:spcBef>
                <a:spcPts val="0"/>
              </a:spcBef>
              <a:spcAft>
                <a:spcPts val="0"/>
              </a:spcAft>
              <a:buClr>
                <a:schemeClr val="dk1"/>
              </a:buClr>
              <a:buSzPts val="1200"/>
              <a:buFont typeface="Calibri"/>
              <a:buAutoNum type="romanLcPeriod" startAt="2"/>
            </a:pPr>
            <a:r>
              <a:rPr lang="en" sz="1200">
                <a:solidFill>
                  <a:schemeClr val="dk1"/>
                </a:solidFill>
                <a:latin typeface="Calibri"/>
                <a:ea typeface="Calibri"/>
                <a:cs typeface="Calibri"/>
                <a:sym typeface="Calibri"/>
              </a:rPr>
              <a:t>Kaplan/Princeton (both ~$1500), ExamKrackers  </a:t>
            </a:r>
            <a:endParaRPr sz="1200">
              <a:solidFill>
                <a:schemeClr val="dk1"/>
              </a:solidFill>
              <a:latin typeface="Calibri"/>
              <a:ea typeface="Calibri"/>
              <a:cs typeface="Calibri"/>
              <a:sym typeface="Calibri"/>
            </a:endParaRPr>
          </a:p>
          <a:p>
            <a:pPr indent="-304800" lvl="0" marL="977900" rtl="0" algn="l">
              <a:spcBef>
                <a:spcPts val="0"/>
              </a:spcBef>
              <a:spcAft>
                <a:spcPts val="0"/>
              </a:spcAft>
              <a:buClr>
                <a:schemeClr val="dk1"/>
              </a:buClr>
              <a:buSzPts val="1200"/>
              <a:buFont typeface="Calibri"/>
              <a:buAutoNum type="romanLcPeriod" startAt="3"/>
            </a:pPr>
            <a:r>
              <a:rPr lang="en" sz="1200" u="sng">
                <a:solidFill>
                  <a:srgbClr val="1155CC"/>
                </a:solidFill>
                <a:latin typeface="Calibri"/>
                <a:ea typeface="Calibri"/>
                <a:cs typeface="Calibri"/>
                <a:sym typeface="Calibri"/>
                <a:hlinkClick r:id="rId3">
                  <a:extLst>
                    <a:ext uri="{A12FA001-AC4F-418D-AE19-62706E023703}">
                      <ahyp:hlinkClr val="tx"/>
                    </a:ext>
                  </a:extLst>
                </a:hlinkClick>
              </a:rPr>
              <a:t>ANKI</a:t>
            </a:r>
            <a:r>
              <a:rPr lang="en" sz="1200">
                <a:solidFill>
                  <a:schemeClr val="dk1"/>
                </a:solidFill>
                <a:latin typeface="Calibri"/>
                <a:ea typeface="Calibri"/>
                <a:cs typeface="Calibri"/>
                <a:sym typeface="Calibri"/>
              </a:rPr>
              <a:t> (free desktop and android flashcard app, $25 for iOS-Phone/iPad) </a:t>
            </a:r>
            <a:endParaRPr sz="1200">
              <a:solidFill>
                <a:schemeClr val="dk1"/>
              </a:solidFill>
              <a:latin typeface="Calibri"/>
              <a:ea typeface="Calibri"/>
              <a:cs typeface="Calibri"/>
              <a:sym typeface="Calibri"/>
            </a:endParaRPr>
          </a:p>
          <a:p>
            <a:pPr indent="-304800" lvl="0" marL="1092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YouTube ANKI Tutorials  </a:t>
            </a:r>
            <a:endParaRPr sz="1200">
              <a:solidFill>
                <a:schemeClr val="dk1"/>
              </a:solidFill>
              <a:latin typeface="Calibri"/>
              <a:ea typeface="Calibri"/>
              <a:cs typeface="Calibri"/>
              <a:sym typeface="Calibri"/>
            </a:endParaRPr>
          </a:p>
          <a:p>
            <a:pPr indent="-304800" lvl="0" marL="1092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Look at Reddit and google for Pre-made ANKI Decks for MCAT prep </a:t>
            </a:r>
            <a:endParaRPr sz="1200">
              <a:solidFill>
                <a:schemeClr val="dk1"/>
              </a:solidFill>
              <a:latin typeface="Calibri"/>
              <a:ea typeface="Calibri"/>
              <a:cs typeface="Calibri"/>
              <a:sym typeface="Calibri"/>
            </a:endParaRPr>
          </a:p>
          <a:p>
            <a:pPr indent="-304800" lvl="0" marL="977900" rtl="0" algn="l">
              <a:spcBef>
                <a:spcPts val="0"/>
              </a:spcBef>
              <a:spcAft>
                <a:spcPts val="0"/>
              </a:spcAft>
              <a:buClr>
                <a:schemeClr val="dk1"/>
              </a:buClr>
              <a:buSzPts val="1200"/>
              <a:buFont typeface="Calibri"/>
              <a:buAutoNum type="romanLcPeriod" startAt="4"/>
            </a:pPr>
            <a:r>
              <a:rPr lang="en" sz="1200" u="sng">
                <a:solidFill>
                  <a:srgbClr val="1155CC"/>
                </a:solidFill>
                <a:latin typeface="Calibri"/>
                <a:ea typeface="Calibri"/>
                <a:cs typeface="Calibri"/>
                <a:sym typeface="Calibri"/>
                <a:hlinkClick r:id="rId4">
                  <a:extLst>
                    <a:ext uri="{A12FA001-AC4F-418D-AE19-62706E023703}">
                      <ahyp:hlinkClr val="tx"/>
                    </a:ext>
                  </a:extLst>
                </a:hlinkClick>
              </a:rPr>
              <a:t>UWorld</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Times New Roman"/>
              <a:buAutoNum type="alphaLcPeriod" startAt="2"/>
            </a:pPr>
            <a:r>
              <a:rPr b="1" lang="en" sz="1200">
                <a:solidFill>
                  <a:schemeClr val="dk1"/>
                </a:solidFill>
                <a:latin typeface="Calibri"/>
                <a:ea typeface="Calibri"/>
                <a:cs typeface="Calibri"/>
                <a:sym typeface="Calibri"/>
              </a:rPr>
              <a:t>What is it: </a:t>
            </a:r>
            <a:r>
              <a:rPr lang="en" sz="1200">
                <a:solidFill>
                  <a:schemeClr val="dk1"/>
                </a:solidFill>
                <a:latin typeface="Calibri"/>
                <a:ea typeface="Calibri"/>
                <a:cs typeface="Calibri"/>
                <a:sym typeface="Calibri"/>
              </a:rPr>
              <a:t> Electronic, but not adaptive</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Times New Roman"/>
              <a:buAutoNum type="alphaLcPeriod" startAt="3"/>
            </a:pPr>
            <a:r>
              <a:rPr b="1" lang="en" sz="1200">
                <a:solidFill>
                  <a:schemeClr val="dk1"/>
                </a:solidFill>
                <a:latin typeface="Calibri"/>
                <a:ea typeface="Calibri"/>
                <a:cs typeface="Calibri"/>
                <a:sym typeface="Calibri"/>
              </a:rPr>
              <a:t>When is it: </a:t>
            </a:r>
            <a:r>
              <a:rPr lang="en" sz="1200">
                <a:solidFill>
                  <a:schemeClr val="dk1"/>
                </a:solidFill>
                <a:latin typeface="Calibri"/>
                <a:ea typeface="Calibri"/>
                <a:cs typeface="Calibri"/>
                <a:sym typeface="Calibri"/>
              </a:rPr>
              <a:t>Now offered very frequently, but dates fill up fast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Times New Roman"/>
              <a:buAutoNum type="alphaLcPeriod" startAt="4"/>
            </a:pPr>
            <a:r>
              <a:rPr b="1" lang="en" sz="1200">
                <a:solidFill>
                  <a:schemeClr val="dk1"/>
                </a:solidFill>
                <a:latin typeface="Calibri"/>
                <a:ea typeface="Calibri"/>
                <a:cs typeface="Calibri"/>
                <a:sym typeface="Calibri"/>
              </a:rPr>
              <a:t>How long does it last: </a:t>
            </a:r>
            <a:r>
              <a:rPr lang="en" sz="1200">
                <a:solidFill>
                  <a:schemeClr val="dk1"/>
                </a:solidFill>
                <a:latin typeface="Calibri"/>
                <a:ea typeface="Calibri"/>
                <a:cs typeface="Calibri"/>
                <a:sym typeface="Calibri"/>
              </a:rPr>
              <a:t>Expires in ~ 3 years </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Times New Roman"/>
              <a:buAutoNum type="alphaLcPeriod" startAt="5"/>
            </a:pPr>
            <a:r>
              <a:rPr b="1" lang="en" sz="1200">
                <a:solidFill>
                  <a:schemeClr val="dk1"/>
                </a:solidFill>
                <a:latin typeface="Calibri"/>
                <a:ea typeface="Calibri"/>
                <a:cs typeface="Calibri"/>
                <a:sym typeface="Calibri"/>
              </a:rPr>
              <a:t>How to afford: </a:t>
            </a:r>
            <a:r>
              <a:rPr lang="en" sz="1200">
                <a:solidFill>
                  <a:schemeClr val="dk1"/>
                </a:solidFill>
                <a:latin typeface="Calibri"/>
                <a:ea typeface="Calibri"/>
                <a:cs typeface="Calibri"/>
                <a:sym typeface="Calibri"/>
              </a:rPr>
              <a:t>Please apply to the </a:t>
            </a:r>
            <a:r>
              <a:rPr b="1" lang="en" sz="1200" u="sng">
                <a:solidFill>
                  <a:schemeClr val="dk1"/>
                </a:solidFill>
                <a:latin typeface="Calibri"/>
                <a:ea typeface="Calibri"/>
                <a:cs typeface="Calibri"/>
                <a:sym typeface="Calibri"/>
              </a:rPr>
              <a:t>Fee Assistance Program</a:t>
            </a:r>
            <a:r>
              <a:rPr lang="en" sz="1200">
                <a:solidFill>
                  <a:schemeClr val="dk1"/>
                </a:solidFill>
                <a:latin typeface="Calibri"/>
                <a:ea typeface="Calibri"/>
                <a:cs typeface="Calibri"/>
                <a:sym typeface="Calibri"/>
              </a:rPr>
              <a:t> </a:t>
            </a:r>
            <a:r>
              <a:rPr b="1" i="1" lang="en" sz="1200" u="sng">
                <a:solidFill>
                  <a:schemeClr val="dk1"/>
                </a:solidFill>
                <a:latin typeface="Calibri"/>
                <a:ea typeface="Calibri"/>
                <a:cs typeface="Calibri"/>
                <a:sym typeface="Calibri"/>
              </a:rPr>
              <a:t>before</a:t>
            </a:r>
            <a:r>
              <a:rPr lang="en" sz="1200">
                <a:solidFill>
                  <a:schemeClr val="dk1"/>
                </a:solidFill>
                <a:latin typeface="Calibri"/>
                <a:ea typeface="Calibri"/>
                <a:cs typeface="Calibri"/>
                <a:sym typeface="Calibri"/>
              </a:rPr>
              <a:t> booking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your MCAT to save on money with reduced MCAT costs and waived AMCAS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primary and supplemental applications  </a:t>
            </a:r>
            <a:br>
              <a:rPr lang="en"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latin typeface="Calibri"/>
              <a:ea typeface="Calibri"/>
              <a:cs typeface="Calibri"/>
              <a:sym typeface="Calibri"/>
            </a:endParaRPr>
          </a:p>
          <a:p>
            <a:pPr indent="0" lvl="0" marL="0" rtl="0" algn="l">
              <a:spcBef>
                <a:spcPts val="1600"/>
              </a:spcBef>
              <a:spcAft>
                <a:spcPts val="1600"/>
              </a:spcAft>
              <a:buNone/>
            </a:pPr>
            <a:r>
              <a:t/>
            </a:r>
            <a:endParaRPr/>
          </a:p>
        </p:txBody>
      </p:sp>
      <p:pic>
        <p:nvPicPr>
          <p:cNvPr id="110" name="Google Shape;110;p21"/>
          <p:cNvPicPr preferRelativeResize="0"/>
          <p:nvPr/>
        </p:nvPicPr>
        <p:blipFill>
          <a:blip r:embed="rId5">
            <a:alphaModFix/>
          </a:blip>
          <a:stretch>
            <a:fillRect/>
          </a:stretch>
        </p:blipFill>
        <p:spPr>
          <a:xfrm>
            <a:off x="5885100" y="1092100"/>
            <a:ext cx="3077826" cy="33441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